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7" r:id="rId3"/>
    <p:sldId id="278"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8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85402"/>
    <a:srgbClr val="CA6F02"/>
    <a:srgbClr val="D1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07" autoAdjust="0"/>
    <p:restoredTop sz="94679" autoAdjust="0"/>
  </p:normalViewPr>
  <p:slideViewPr>
    <p:cSldViewPr snapToGrid="0">
      <p:cViewPr varScale="1">
        <p:scale>
          <a:sx n="76" d="100"/>
          <a:sy n="76" d="100"/>
        </p:scale>
        <p:origin x="322" y="67"/>
      </p:cViewPr>
      <p:guideLst/>
    </p:cSldViewPr>
  </p:slideViewPr>
  <p:outlineViewPr>
    <p:cViewPr>
      <p:scale>
        <a:sx n="33" d="100"/>
        <a:sy n="33" d="100"/>
      </p:scale>
      <p:origin x="0" y="-8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E96E1-346F-477A-9CFD-97562368FF53}" type="datetimeFigureOut">
              <a:rPr lang="zh-CN" altLang="en-US" smtClean="0"/>
              <a:t>2025/5/9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499FE-432E-4C91-A380-102EEE5AAEBA}" type="slidenum">
              <a:rPr lang="zh-CN" altLang="en-US" smtClean="0"/>
              <a:t>‹#›</a:t>
            </a:fld>
            <a:endParaRPr lang="zh-CN" altLang="en-US"/>
          </a:p>
        </p:txBody>
      </p:sp>
    </p:spTree>
    <p:extLst>
      <p:ext uri="{BB962C8B-B14F-4D97-AF65-F5344CB8AC3E}">
        <p14:creationId xmlns:p14="http://schemas.microsoft.com/office/powerpoint/2010/main" val="117620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5"/>
            <a:ext cx="12192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userDrawn="1"/>
        </p:nvSpPr>
        <p:spPr>
          <a:xfrm>
            <a:off x="332509" y="-3175"/>
            <a:ext cx="9232669" cy="6861175"/>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userDrawn="1"/>
        </p:nvSpPr>
        <p:spPr>
          <a:xfrm>
            <a:off x="122849" y="-3175"/>
            <a:ext cx="9232669" cy="6861175"/>
          </a:xfrm>
          <a:prstGeom prst="parallelogram">
            <a:avLst>
              <a:gd name="adj" fmla="val 10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1444215" y="1426996"/>
            <a:ext cx="7196667" cy="1110758"/>
          </a:xfrm>
        </p:spPr>
        <p:txBody>
          <a:bodyPr anchor="b">
            <a:normAutofit/>
          </a:bodyPr>
          <a:lstStyle>
            <a:lvl1pPr algn="l">
              <a:defRPr sz="5400" b="1">
                <a:solidFill>
                  <a:schemeClr val="tx2"/>
                </a:solidFill>
              </a:defRPr>
            </a:lvl1pPr>
          </a:lstStyle>
          <a:p>
            <a:r>
              <a:rPr lang="zh-CN" altLang="en-US" dirty="0"/>
              <a:t>单行标题</a:t>
            </a:r>
            <a:r>
              <a:rPr lang="en-US" altLang="zh-CN" dirty="0"/>
              <a:t>-</a:t>
            </a:r>
            <a:r>
              <a:rPr lang="zh-CN" altLang="en-US" dirty="0"/>
              <a:t>单击编辑</a:t>
            </a:r>
          </a:p>
        </p:txBody>
      </p:sp>
      <p:sp>
        <p:nvSpPr>
          <p:cNvPr id="3" name="副标题 2"/>
          <p:cNvSpPr>
            <a:spLocks noGrp="1"/>
          </p:cNvSpPr>
          <p:nvPr>
            <p:ph type="subTitle" idx="1" hasCustomPrompt="1"/>
          </p:nvPr>
        </p:nvSpPr>
        <p:spPr>
          <a:xfrm>
            <a:off x="1444216" y="2639029"/>
            <a:ext cx="7196667" cy="52650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单击编辑副标题</a:t>
            </a:r>
          </a:p>
        </p:txBody>
      </p:sp>
      <p:sp>
        <p:nvSpPr>
          <p:cNvPr id="72" name="任意多边形 71"/>
          <p:cNvSpPr/>
          <p:nvPr userDrawn="1"/>
        </p:nvSpPr>
        <p:spPr>
          <a:xfrm>
            <a:off x="0" y="1531610"/>
            <a:ext cx="1133862" cy="1633920"/>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3" name="任意多边形 72"/>
          <p:cNvSpPr/>
          <p:nvPr userDrawn="1"/>
        </p:nvSpPr>
        <p:spPr>
          <a:xfrm>
            <a:off x="0" y="1426996"/>
            <a:ext cx="997527" cy="1633920"/>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4" name="任意多边形 73"/>
          <p:cNvSpPr/>
          <p:nvPr userDrawn="1"/>
        </p:nvSpPr>
        <p:spPr>
          <a:xfrm>
            <a:off x="7414943" y="5505963"/>
            <a:ext cx="4777057" cy="1015861"/>
          </a:xfrm>
          <a:custGeom>
            <a:avLst/>
            <a:gdLst>
              <a:gd name="connsiteX0" fmla="*/ 93012 w 4777057"/>
              <a:gd name="connsiteY0" fmla="*/ 0 h 1015861"/>
              <a:gd name="connsiteX1" fmla="*/ 4777057 w 4777057"/>
              <a:gd name="connsiteY1" fmla="*/ 0 h 1015861"/>
              <a:gd name="connsiteX2" fmla="*/ 4777057 w 4777057"/>
              <a:gd name="connsiteY2" fmla="*/ 1015861 h 1015861"/>
              <a:gd name="connsiteX3" fmla="*/ 0 w 4777057"/>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777057" h="1015861">
                <a:moveTo>
                  <a:pt x="93012" y="0"/>
                </a:moveTo>
                <a:lnTo>
                  <a:pt x="4777057" y="0"/>
                </a:lnTo>
                <a:lnTo>
                  <a:pt x="4777057"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5" name="任意多边形 74"/>
          <p:cNvSpPr/>
          <p:nvPr userDrawn="1"/>
        </p:nvSpPr>
        <p:spPr>
          <a:xfrm>
            <a:off x="7621131" y="5393904"/>
            <a:ext cx="4570869" cy="1015861"/>
          </a:xfrm>
          <a:custGeom>
            <a:avLst/>
            <a:gdLst>
              <a:gd name="connsiteX0" fmla="*/ 93012 w 4570869"/>
              <a:gd name="connsiteY0" fmla="*/ 0 h 1015861"/>
              <a:gd name="connsiteX1" fmla="*/ 4570869 w 4570869"/>
              <a:gd name="connsiteY1" fmla="*/ 0 h 1015861"/>
              <a:gd name="connsiteX2" fmla="*/ 4570869 w 4570869"/>
              <a:gd name="connsiteY2" fmla="*/ 1015861 h 1015861"/>
              <a:gd name="connsiteX3" fmla="*/ 0 w 4570869"/>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570869" h="1015861">
                <a:moveTo>
                  <a:pt x="93012" y="0"/>
                </a:moveTo>
                <a:lnTo>
                  <a:pt x="4570869" y="0"/>
                </a:lnTo>
                <a:lnTo>
                  <a:pt x="4570869"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76" name="组合 75"/>
          <p:cNvGrpSpPr/>
          <p:nvPr userDrawn="1"/>
        </p:nvGrpSpPr>
        <p:grpSpPr>
          <a:xfrm>
            <a:off x="8369141" y="5633721"/>
            <a:ext cx="3326956" cy="561646"/>
            <a:chOff x="8729742" y="4570696"/>
            <a:chExt cx="2830517" cy="477836"/>
          </a:xfrm>
          <a:solidFill>
            <a:schemeClr val="bg2">
              <a:alpha val="50000"/>
            </a:schemeClr>
          </a:solidFill>
        </p:grpSpPr>
        <p:sp>
          <p:nvSpPr>
            <p:cNvPr id="77"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3646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accent1"/>
        </a:solidFill>
        <a:effectLst/>
      </p:bgPr>
    </p:bg>
    <p:spTree>
      <p:nvGrpSpPr>
        <p:cNvPr id="1" name=""/>
        <p:cNvGrpSpPr/>
        <p:nvPr/>
      </p:nvGrpSpPr>
      <p:grpSpPr>
        <a:xfrm>
          <a:off x="0" y="0"/>
          <a:ext cx="0" cy="0"/>
          <a:chOff x="0" y="0"/>
          <a:chExt cx="0" cy="0"/>
        </a:xfrm>
      </p:grpSpPr>
      <p:sp>
        <p:nvSpPr>
          <p:cNvPr id="9" name="矩形 8"/>
          <p:cNvSpPr/>
          <p:nvPr userDrawn="1"/>
        </p:nvSpPr>
        <p:spPr>
          <a:xfrm>
            <a:off x="0" y="-3175"/>
            <a:ext cx="12192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userDrawn="1"/>
        </p:nvSpPr>
        <p:spPr>
          <a:xfrm>
            <a:off x="0" y="-3175"/>
            <a:ext cx="8574578" cy="6861175"/>
          </a:xfrm>
          <a:custGeom>
            <a:avLst/>
            <a:gdLst>
              <a:gd name="connsiteX0" fmla="*/ 63979 w 8574578"/>
              <a:gd name="connsiteY0" fmla="*/ 0 h 6861175"/>
              <a:gd name="connsiteX1" fmla="*/ 8574578 w 8574578"/>
              <a:gd name="connsiteY1" fmla="*/ 0 h 6861175"/>
              <a:gd name="connsiteX2" fmla="*/ 7852508 w 8574578"/>
              <a:gd name="connsiteY2" fmla="*/ 6861175 h 6861175"/>
              <a:gd name="connsiteX3" fmla="*/ 0 w 8574578"/>
              <a:gd name="connsiteY3" fmla="*/ 6861175 h 6861175"/>
              <a:gd name="connsiteX4" fmla="*/ 0 w 8574578"/>
              <a:gd name="connsiteY4" fmla="*/ 607935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4578" h="6861175">
                <a:moveTo>
                  <a:pt x="63979" y="0"/>
                </a:moveTo>
                <a:lnTo>
                  <a:pt x="8574578" y="0"/>
                </a:lnTo>
                <a:lnTo>
                  <a:pt x="7852508" y="6861175"/>
                </a:lnTo>
                <a:lnTo>
                  <a:pt x="0" y="6861175"/>
                </a:lnTo>
                <a:lnTo>
                  <a:pt x="0" y="6079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userDrawn="1"/>
        </p:nvSpPr>
        <p:spPr>
          <a:xfrm>
            <a:off x="0" y="-3175"/>
            <a:ext cx="8363989" cy="6861175"/>
          </a:xfrm>
          <a:custGeom>
            <a:avLst/>
            <a:gdLst>
              <a:gd name="connsiteX0" fmla="*/ 0 w 8363989"/>
              <a:gd name="connsiteY0" fmla="*/ 0 h 6861175"/>
              <a:gd name="connsiteX1" fmla="*/ 8363989 w 8363989"/>
              <a:gd name="connsiteY1" fmla="*/ 0 h 6861175"/>
              <a:gd name="connsiteX2" fmla="*/ 7641919 w 8363989"/>
              <a:gd name="connsiteY2" fmla="*/ 6861175 h 6861175"/>
              <a:gd name="connsiteX3" fmla="*/ 0 w 836398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363989" h="6861175">
                <a:moveTo>
                  <a:pt x="0" y="0"/>
                </a:moveTo>
                <a:lnTo>
                  <a:pt x="8363989" y="0"/>
                </a:lnTo>
                <a:lnTo>
                  <a:pt x="7641919" y="6861175"/>
                </a:lnTo>
                <a:lnTo>
                  <a:pt x="0" y="686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p:cNvSpPr>
            <a:spLocks noGrp="1"/>
          </p:cNvSpPr>
          <p:nvPr>
            <p:ph type="title" hasCustomPrompt="1"/>
          </p:nvPr>
        </p:nvSpPr>
        <p:spPr>
          <a:xfrm>
            <a:off x="914400" y="2066925"/>
            <a:ext cx="6688667" cy="1325563"/>
          </a:xfrm>
        </p:spPr>
        <p:txBody>
          <a:bodyPr>
            <a:normAutofit/>
          </a:bodyPr>
          <a:lstStyle>
            <a:lvl1pPr>
              <a:defRPr sz="8800" b="1"/>
            </a:lvl1pPr>
          </a:lstStyle>
          <a:p>
            <a:r>
              <a:rPr lang="zh-CN" altLang="en-US" dirty="0"/>
              <a:t>结束语</a:t>
            </a:r>
          </a:p>
        </p:txBody>
      </p:sp>
      <p:sp>
        <p:nvSpPr>
          <p:cNvPr id="6" name="副标题 2"/>
          <p:cNvSpPr>
            <a:spLocks noGrp="1"/>
          </p:cNvSpPr>
          <p:nvPr>
            <p:ph type="subTitle" idx="1" hasCustomPrompt="1"/>
          </p:nvPr>
        </p:nvSpPr>
        <p:spPr>
          <a:xfrm>
            <a:off x="914400" y="3547533"/>
            <a:ext cx="6688667" cy="1422399"/>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grpSp>
        <p:nvGrpSpPr>
          <p:cNvPr id="33" name="组合 32"/>
          <p:cNvGrpSpPr/>
          <p:nvPr userDrawn="1"/>
        </p:nvGrpSpPr>
        <p:grpSpPr>
          <a:xfrm>
            <a:off x="9392920" y="6168231"/>
            <a:ext cx="2447720" cy="413216"/>
            <a:chOff x="8729742" y="4570696"/>
            <a:chExt cx="2830517" cy="477836"/>
          </a:xfrm>
          <a:solidFill>
            <a:schemeClr val="bg2">
              <a:alpha val="50000"/>
            </a:schemeClr>
          </a:solidFill>
        </p:grpSpPr>
        <p:sp>
          <p:nvSpPr>
            <p:cNvPr id="34"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6556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多行">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5"/>
            <a:ext cx="12192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userDrawn="1"/>
        </p:nvSpPr>
        <p:spPr>
          <a:xfrm>
            <a:off x="332509" y="-3175"/>
            <a:ext cx="9232669" cy="6861175"/>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userDrawn="1"/>
        </p:nvSpPr>
        <p:spPr>
          <a:xfrm>
            <a:off x="121920" y="-3175"/>
            <a:ext cx="9232669" cy="6861175"/>
          </a:xfrm>
          <a:prstGeom prst="parallelogram">
            <a:avLst>
              <a:gd name="adj" fmla="val 10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userDrawn="1"/>
        </p:nvSpPr>
        <p:spPr>
          <a:xfrm>
            <a:off x="0" y="1531610"/>
            <a:ext cx="1133862" cy="1633920"/>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5" name="任意多边形 34"/>
          <p:cNvSpPr/>
          <p:nvPr userDrawn="1"/>
        </p:nvSpPr>
        <p:spPr>
          <a:xfrm>
            <a:off x="0" y="1426996"/>
            <a:ext cx="997527" cy="1633920"/>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1" name="任意多边形 40"/>
          <p:cNvSpPr/>
          <p:nvPr userDrawn="1"/>
        </p:nvSpPr>
        <p:spPr>
          <a:xfrm>
            <a:off x="7414943" y="5505963"/>
            <a:ext cx="4777057" cy="1015861"/>
          </a:xfrm>
          <a:custGeom>
            <a:avLst/>
            <a:gdLst>
              <a:gd name="connsiteX0" fmla="*/ 93012 w 4777057"/>
              <a:gd name="connsiteY0" fmla="*/ 0 h 1015861"/>
              <a:gd name="connsiteX1" fmla="*/ 4777057 w 4777057"/>
              <a:gd name="connsiteY1" fmla="*/ 0 h 1015861"/>
              <a:gd name="connsiteX2" fmla="*/ 4777057 w 4777057"/>
              <a:gd name="connsiteY2" fmla="*/ 1015861 h 1015861"/>
              <a:gd name="connsiteX3" fmla="*/ 0 w 4777057"/>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777057" h="1015861">
                <a:moveTo>
                  <a:pt x="93012" y="0"/>
                </a:moveTo>
                <a:lnTo>
                  <a:pt x="4777057" y="0"/>
                </a:lnTo>
                <a:lnTo>
                  <a:pt x="4777057"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任意多边形 38"/>
          <p:cNvSpPr/>
          <p:nvPr userDrawn="1"/>
        </p:nvSpPr>
        <p:spPr>
          <a:xfrm>
            <a:off x="7621131" y="5393904"/>
            <a:ext cx="4570869" cy="1015861"/>
          </a:xfrm>
          <a:custGeom>
            <a:avLst/>
            <a:gdLst>
              <a:gd name="connsiteX0" fmla="*/ 93012 w 4570869"/>
              <a:gd name="connsiteY0" fmla="*/ 0 h 1015861"/>
              <a:gd name="connsiteX1" fmla="*/ 4570869 w 4570869"/>
              <a:gd name="connsiteY1" fmla="*/ 0 h 1015861"/>
              <a:gd name="connsiteX2" fmla="*/ 4570869 w 4570869"/>
              <a:gd name="connsiteY2" fmla="*/ 1015861 h 1015861"/>
              <a:gd name="connsiteX3" fmla="*/ 0 w 4570869"/>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570869" h="1015861">
                <a:moveTo>
                  <a:pt x="93012" y="0"/>
                </a:moveTo>
                <a:lnTo>
                  <a:pt x="4570869" y="0"/>
                </a:lnTo>
                <a:lnTo>
                  <a:pt x="4570869"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标题 1"/>
          <p:cNvSpPr>
            <a:spLocks noGrp="1"/>
          </p:cNvSpPr>
          <p:nvPr>
            <p:ph type="ctrTitle" hasCustomPrompt="1"/>
          </p:nvPr>
        </p:nvSpPr>
        <p:spPr>
          <a:xfrm>
            <a:off x="1524000" y="1426995"/>
            <a:ext cx="7196667" cy="1738535"/>
          </a:xfrm>
        </p:spPr>
        <p:txBody>
          <a:bodyPr anchor="b"/>
          <a:lstStyle>
            <a:lvl1pPr algn="l">
              <a:defRPr sz="6000" b="1">
                <a:solidFill>
                  <a:schemeClr val="tx2"/>
                </a:solidFill>
              </a:defRPr>
            </a:lvl1pPr>
          </a:lstStyle>
          <a:p>
            <a:r>
              <a:rPr lang="zh-CN" altLang="en-US" dirty="0"/>
              <a:t>多行标题 </a:t>
            </a:r>
            <a:r>
              <a:rPr lang="en-US" altLang="zh-CN" dirty="0"/>
              <a:t>- </a:t>
            </a:r>
            <a:r>
              <a:rPr lang="zh-CN" altLang="en-US" dirty="0"/>
              <a:t>单击此处编辑母版标题样式</a:t>
            </a:r>
          </a:p>
        </p:txBody>
      </p:sp>
      <p:sp>
        <p:nvSpPr>
          <p:cNvPr id="3" name="副标题 2"/>
          <p:cNvSpPr>
            <a:spLocks noGrp="1"/>
          </p:cNvSpPr>
          <p:nvPr>
            <p:ph type="subTitle" idx="1" hasCustomPrompt="1"/>
          </p:nvPr>
        </p:nvSpPr>
        <p:spPr>
          <a:xfrm>
            <a:off x="1524000" y="3165530"/>
            <a:ext cx="7196667" cy="95773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grpSp>
        <p:nvGrpSpPr>
          <p:cNvPr id="34" name="组合 33"/>
          <p:cNvGrpSpPr/>
          <p:nvPr userDrawn="1"/>
        </p:nvGrpSpPr>
        <p:grpSpPr>
          <a:xfrm>
            <a:off x="8369141" y="5633721"/>
            <a:ext cx="3326956" cy="561646"/>
            <a:chOff x="8729742" y="4570696"/>
            <a:chExt cx="2830517" cy="477836"/>
          </a:xfrm>
          <a:solidFill>
            <a:schemeClr val="bg2">
              <a:alpha val="50000"/>
            </a:schemeClr>
          </a:solidFill>
        </p:grpSpPr>
        <p:sp>
          <p:nvSpPr>
            <p:cNvPr id="36"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8451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0"/>
            <a:ext cx="12192000" cy="6861175"/>
          </a:xfrm>
          <a:prstGeom prst="rect">
            <a:avLst/>
          </a:prstGeom>
          <a:blipFill dpi="0" rotWithShape="1">
            <a:blip r:embed="rId2">
              <a:alphaModFix amt="10000"/>
            </a:blip>
            <a:srcRect/>
            <a:stretch>
              <a:fillRect l="-65111" t="-46" r="65111" b="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userDrawn="1"/>
        </p:nvSpPr>
        <p:spPr>
          <a:xfrm>
            <a:off x="3515360" y="-7017"/>
            <a:ext cx="8546252" cy="6865015"/>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userDrawn="1"/>
        </p:nvSpPr>
        <p:spPr>
          <a:xfrm>
            <a:off x="3679375" y="-7017"/>
            <a:ext cx="8546252" cy="6865015"/>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6" name="任意多边形 75"/>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2" name="任意多边形 71"/>
          <p:cNvSpPr/>
          <p:nvPr userDrawn="1"/>
        </p:nvSpPr>
        <p:spPr>
          <a:xfrm>
            <a:off x="0" y="1479303"/>
            <a:ext cx="3351345" cy="1040377"/>
          </a:xfrm>
          <a:custGeom>
            <a:avLst/>
            <a:gdLst>
              <a:gd name="connsiteX0" fmla="*/ 0 w 1724201"/>
              <a:gd name="connsiteY0" fmla="*/ 0 h 1253737"/>
              <a:gd name="connsiteX1" fmla="*/ 1724201 w 1724201"/>
              <a:gd name="connsiteY1" fmla="*/ 0 h 1253737"/>
              <a:gd name="connsiteX2" fmla="*/ 1609409 w 1724201"/>
              <a:gd name="connsiteY2" fmla="*/ 1253737 h 1253737"/>
              <a:gd name="connsiteX3" fmla="*/ 0 w 1724201"/>
              <a:gd name="connsiteY3" fmla="*/ 1253737 h 1253737"/>
            </a:gdLst>
            <a:ahLst/>
            <a:cxnLst>
              <a:cxn ang="0">
                <a:pos x="connsiteX0" y="connsiteY0"/>
              </a:cxn>
              <a:cxn ang="0">
                <a:pos x="connsiteX1" y="connsiteY1"/>
              </a:cxn>
              <a:cxn ang="0">
                <a:pos x="connsiteX2" y="connsiteY2"/>
              </a:cxn>
              <a:cxn ang="0">
                <a:pos x="connsiteX3" y="connsiteY3"/>
              </a:cxn>
            </a:cxnLst>
            <a:rect l="l" t="t" r="r" b="b"/>
            <a:pathLst>
              <a:path w="1724201" h="1253737">
                <a:moveTo>
                  <a:pt x="0" y="0"/>
                </a:moveTo>
                <a:lnTo>
                  <a:pt x="1724201" y="0"/>
                </a:lnTo>
                <a:lnTo>
                  <a:pt x="1609409" y="1253737"/>
                </a:lnTo>
                <a:lnTo>
                  <a:pt x="0" y="12537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6" name="任意多边形 45"/>
          <p:cNvSpPr/>
          <p:nvPr userDrawn="1"/>
        </p:nvSpPr>
        <p:spPr>
          <a:xfrm>
            <a:off x="0" y="1376196"/>
            <a:ext cx="3112008" cy="1050059"/>
          </a:xfrm>
          <a:custGeom>
            <a:avLst/>
            <a:gdLst>
              <a:gd name="connsiteX0" fmla="*/ 0 w 1523014"/>
              <a:gd name="connsiteY0" fmla="*/ 0 h 1265404"/>
              <a:gd name="connsiteX1" fmla="*/ 1523014 w 1523014"/>
              <a:gd name="connsiteY1" fmla="*/ 0 h 1265404"/>
              <a:gd name="connsiteX2" fmla="*/ 1407154 w 1523014"/>
              <a:gd name="connsiteY2" fmla="*/ 1265404 h 1265404"/>
              <a:gd name="connsiteX3" fmla="*/ 0 w 1523014"/>
              <a:gd name="connsiteY3" fmla="*/ 1265404 h 1265404"/>
            </a:gdLst>
            <a:ahLst/>
            <a:cxnLst>
              <a:cxn ang="0">
                <a:pos x="connsiteX0" y="connsiteY0"/>
              </a:cxn>
              <a:cxn ang="0">
                <a:pos x="connsiteX1" y="connsiteY1"/>
              </a:cxn>
              <a:cxn ang="0">
                <a:pos x="connsiteX2" y="connsiteY2"/>
              </a:cxn>
              <a:cxn ang="0">
                <a:pos x="connsiteX3" y="connsiteY3"/>
              </a:cxn>
            </a:cxnLst>
            <a:rect l="l" t="t" r="r" b="b"/>
            <a:pathLst>
              <a:path w="1523014" h="1265404">
                <a:moveTo>
                  <a:pt x="0" y="0"/>
                </a:moveTo>
                <a:lnTo>
                  <a:pt x="1523014" y="0"/>
                </a:lnTo>
                <a:lnTo>
                  <a:pt x="1407154" y="1265404"/>
                </a:lnTo>
                <a:lnTo>
                  <a:pt x="0" y="126540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1" name="标题 1"/>
          <p:cNvSpPr>
            <a:spLocks noGrp="1"/>
          </p:cNvSpPr>
          <p:nvPr>
            <p:ph type="title" hasCustomPrompt="1"/>
          </p:nvPr>
        </p:nvSpPr>
        <p:spPr>
          <a:xfrm>
            <a:off x="1" y="1376196"/>
            <a:ext cx="2861352" cy="1050059"/>
          </a:xfrm>
        </p:spPr>
        <p:txBody>
          <a:bodyPr anchor="ctr">
            <a:normAutofit/>
          </a:bodyPr>
          <a:lstStyle>
            <a:lvl1pPr algn="r">
              <a:defRPr sz="4400" b="1">
                <a:solidFill>
                  <a:schemeClr val="accent3"/>
                </a:solidFill>
              </a:defRPr>
            </a:lvl1pPr>
          </a:lstStyle>
          <a:p>
            <a:r>
              <a:rPr lang="zh-CN" altLang="en-US" dirty="0"/>
              <a:t>目录</a:t>
            </a:r>
          </a:p>
        </p:txBody>
      </p:sp>
      <p:sp>
        <p:nvSpPr>
          <p:cNvPr id="7" name="灯片编号占位符 6"/>
          <p:cNvSpPr>
            <a:spLocks noGrp="1"/>
          </p:cNvSpPr>
          <p:nvPr>
            <p:ph type="sldNum" sz="quarter" idx="12"/>
          </p:nvPr>
        </p:nvSpPr>
        <p:spPr/>
        <p:txBody>
          <a:bodyPr/>
          <a:lstStyle/>
          <a:p>
            <a:fld id="{27C45CD9-0508-4D1E-923D-4DFDAA610D19}" type="slidenum">
              <a:rPr lang="zh-CN" altLang="en-US" smtClean="0"/>
              <a:t>‹#›</a:t>
            </a:fld>
            <a:endParaRPr lang="zh-CN" altLang="en-US" dirty="0"/>
          </a:p>
        </p:txBody>
      </p:sp>
      <p:sp>
        <p:nvSpPr>
          <p:cNvPr id="5" name="内容占位符 4"/>
          <p:cNvSpPr>
            <a:spLocks noGrp="1"/>
          </p:cNvSpPr>
          <p:nvPr>
            <p:ph sz="quarter" idx="13"/>
          </p:nvPr>
        </p:nvSpPr>
        <p:spPr>
          <a:xfrm>
            <a:off x="4745168" y="1487414"/>
            <a:ext cx="6605587" cy="4343400"/>
          </a:xfrm>
        </p:spPr>
        <p:txBody>
          <a:bodyPr>
            <a:normAutofit/>
          </a:bodyPr>
          <a:lstStyle>
            <a:lvl1pPr marL="571500" indent="-571500">
              <a:lnSpc>
                <a:spcPct val="120000"/>
              </a:lnSpc>
              <a:buClr>
                <a:schemeClr val="accent2"/>
              </a:buClr>
              <a:buSzPct val="75000"/>
              <a:buFont typeface="Wingdings" panose="05000000000000000000" pitchFamily="2" charset="2"/>
              <a:buChar char="n"/>
              <a:defRPr sz="4000"/>
            </a:lvl1pPr>
            <a:lvl2pPr>
              <a:defRPr sz="3200"/>
            </a:lvl2pPr>
          </a:lstStyle>
          <a:p>
            <a:pPr lvl="0"/>
            <a:r>
              <a:rPr lang="zh-CN" altLang="en-US" dirty="0"/>
              <a:t>编辑母版文本样式</a:t>
            </a:r>
            <a:endParaRPr lang="en-US" altLang="zh-CN" dirty="0"/>
          </a:p>
        </p:txBody>
      </p:sp>
    </p:spTree>
    <p:extLst>
      <p:ext uri="{BB962C8B-B14F-4D97-AF65-F5344CB8AC3E}">
        <p14:creationId xmlns:p14="http://schemas.microsoft.com/office/powerpoint/2010/main" val="44522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多行">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7"/>
            <a:ext cx="12192000" cy="6861175"/>
          </a:xfrm>
          <a:prstGeom prst="rect">
            <a:avLst/>
          </a:prstGeom>
          <a:blipFill dpi="0" rotWithShape="1">
            <a:blip r:embed="rId2">
              <a:alphaModFix amt="10000"/>
            </a:blip>
            <a:srcRect/>
            <a:stretch>
              <a:fillRect l="-69930" r="699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userDrawn="1"/>
        </p:nvSpPr>
        <p:spPr>
          <a:xfrm>
            <a:off x="2191895" y="-7017"/>
            <a:ext cx="9869717" cy="6865015"/>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userDrawn="1"/>
        </p:nvSpPr>
        <p:spPr>
          <a:xfrm>
            <a:off x="2355910" y="-7017"/>
            <a:ext cx="9869717" cy="6865015"/>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6" name="任意多边形 75"/>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2" name="任意多边形 71"/>
          <p:cNvSpPr/>
          <p:nvPr userDrawn="1"/>
        </p:nvSpPr>
        <p:spPr>
          <a:xfrm>
            <a:off x="0" y="1479303"/>
            <a:ext cx="1724201" cy="1253737"/>
          </a:xfrm>
          <a:custGeom>
            <a:avLst/>
            <a:gdLst>
              <a:gd name="connsiteX0" fmla="*/ 0 w 1724201"/>
              <a:gd name="connsiteY0" fmla="*/ 0 h 1253737"/>
              <a:gd name="connsiteX1" fmla="*/ 1724201 w 1724201"/>
              <a:gd name="connsiteY1" fmla="*/ 0 h 1253737"/>
              <a:gd name="connsiteX2" fmla="*/ 1609409 w 1724201"/>
              <a:gd name="connsiteY2" fmla="*/ 1253737 h 1253737"/>
              <a:gd name="connsiteX3" fmla="*/ 0 w 1724201"/>
              <a:gd name="connsiteY3" fmla="*/ 1253737 h 1253737"/>
            </a:gdLst>
            <a:ahLst/>
            <a:cxnLst>
              <a:cxn ang="0">
                <a:pos x="connsiteX0" y="connsiteY0"/>
              </a:cxn>
              <a:cxn ang="0">
                <a:pos x="connsiteX1" y="connsiteY1"/>
              </a:cxn>
              <a:cxn ang="0">
                <a:pos x="connsiteX2" y="connsiteY2"/>
              </a:cxn>
              <a:cxn ang="0">
                <a:pos x="connsiteX3" y="connsiteY3"/>
              </a:cxn>
            </a:cxnLst>
            <a:rect l="l" t="t" r="r" b="b"/>
            <a:pathLst>
              <a:path w="1724201" h="1253737">
                <a:moveTo>
                  <a:pt x="0" y="0"/>
                </a:moveTo>
                <a:lnTo>
                  <a:pt x="1724201" y="0"/>
                </a:lnTo>
                <a:lnTo>
                  <a:pt x="1609409" y="1253737"/>
                </a:lnTo>
                <a:lnTo>
                  <a:pt x="0" y="12537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6" name="任意多边形 45"/>
          <p:cNvSpPr/>
          <p:nvPr userDrawn="1"/>
        </p:nvSpPr>
        <p:spPr>
          <a:xfrm>
            <a:off x="0" y="1376196"/>
            <a:ext cx="1523014" cy="1265404"/>
          </a:xfrm>
          <a:custGeom>
            <a:avLst/>
            <a:gdLst>
              <a:gd name="connsiteX0" fmla="*/ 0 w 1523014"/>
              <a:gd name="connsiteY0" fmla="*/ 0 h 1265404"/>
              <a:gd name="connsiteX1" fmla="*/ 1523014 w 1523014"/>
              <a:gd name="connsiteY1" fmla="*/ 0 h 1265404"/>
              <a:gd name="connsiteX2" fmla="*/ 1407154 w 1523014"/>
              <a:gd name="connsiteY2" fmla="*/ 1265404 h 1265404"/>
              <a:gd name="connsiteX3" fmla="*/ 0 w 1523014"/>
              <a:gd name="connsiteY3" fmla="*/ 1265404 h 1265404"/>
            </a:gdLst>
            <a:ahLst/>
            <a:cxnLst>
              <a:cxn ang="0">
                <a:pos x="connsiteX0" y="connsiteY0"/>
              </a:cxn>
              <a:cxn ang="0">
                <a:pos x="connsiteX1" y="connsiteY1"/>
              </a:cxn>
              <a:cxn ang="0">
                <a:pos x="connsiteX2" y="connsiteY2"/>
              </a:cxn>
              <a:cxn ang="0">
                <a:pos x="connsiteX3" y="connsiteY3"/>
              </a:cxn>
            </a:cxnLst>
            <a:rect l="l" t="t" r="r" b="b"/>
            <a:pathLst>
              <a:path w="1523014" h="1265404">
                <a:moveTo>
                  <a:pt x="0" y="0"/>
                </a:moveTo>
                <a:lnTo>
                  <a:pt x="1523014" y="0"/>
                </a:lnTo>
                <a:lnTo>
                  <a:pt x="1407154" y="1265404"/>
                </a:lnTo>
                <a:lnTo>
                  <a:pt x="0" y="126540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1" name="标题 1"/>
          <p:cNvSpPr>
            <a:spLocks noGrp="1"/>
          </p:cNvSpPr>
          <p:nvPr>
            <p:ph type="title" hasCustomPrompt="1"/>
          </p:nvPr>
        </p:nvSpPr>
        <p:spPr>
          <a:xfrm>
            <a:off x="3426832" y="1206856"/>
            <a:ext cx="8281907" cy="1152806"/>
          </a:xfrm>
        </p:spPr>
        <p:txBody>
          <a:bodyPr anchor="b"/>
          <a:lstStyle>
            <a:lvl1pPr>
              <a:defRPr sz="6000" b="1"/>
            </a:lvl1pPr>
          </a:lstStyle>
          <a:p>
            <a:r>
              <a:rPr lang="zh-CN" altLang="en-US" dirty="0"/>
              <a:t>小节标题</a:t>
            </a:r>
          </a:p>
        </p:txBody>
      </p:sp>
      <p:sp>
        <p:nvSpPr>
          <p:cNvPr id="42" name="文本占位符 2"/>
          <p:cNvSpPr>
            <a:spLocks noGrp="1"/>
          </p:cNvSpPr>
          <p:nvPr>
            <p:ph type="body" idx="1" hasCustomPrompt="1"/>
          </p:nvPr>
        </p:nvSpPr>
        <p:spPr>
          <a:xfrm>
            <a:off x="3426832" y="2386651"/>
            <a:ext cx="8281907" cy="51377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小节副标题</a:t>
            </a:r>
          </a:p>
        </p:txBody>
      </p:sp>
      <p:sp>
        <p:nvSpPr>
          <p:cNvPr id="10" name="文本占位符 9"/>
          <p:cNvSpPr>
            <a:spLocks noGrp="1"/>
          </p:cNvSpPr>
          <p:nvPr>
            <p:ph type="body" sz="quarter" idx="13" hasCustomPrompt="1"/>
          </p:nvPr>
        </p:nvSpPr>
        <p:spPr>
          <a:xfrm>
            <a:off x="0" y="1479303"/>
            <a:ext cx="1339403" cy="1049700"/>
          </a:xfrm>
        </p:spPr>
        <p:txBody>
          <a:bodyPr anchor="ctr">
            <a:noAutofit/>
          </a:bodyPr>
          <a:lstStyle>
            <a:lvl1pPr marL="0" indent="0" algn="ctr">
              <a:buNone/>
              <a:defRPr sz="7200" b="1">
                <a:solidFill>
                  <a:schemeClr val="accent3"/>
                </a:solidFill>
                <a:latin typeface="+mj-lt"/>
              </a:defRPr>
            </a:lvl1pPr>
          </a:lstStyle>
          <a:p>
            <a:pPr lvl="0"/>
            <a:r>
              <a:rPr lang="en-US" altLang="zh-CN" dirty="0"/>
              <a:t>01</a:t>
            </a:r>
            <a:endParaRPr lang="zh-CN" altLang="en-US" dirty="0"/>
          </a:p>
        </p:txBody>
      </p:sp>
      <p:sp>
        <p:nvSpPr>
          <p:cNvPr id="7" name="灯片编号占位符 6"/>
          <p:cNvSpPr>
            <a:spLocks noGrp="1"/>
          </p:cNvSpPr>
          <p:nvPr>
            <p:ph type="sldNum" sz="quarter" idx="12"/>
          </p:nvPr>
        </p:nvSpPr>
        <p:spPr/>
        <p:txBody>
          <a:bodyPr/>
          <a:lstStyle/>
          <a:p>
            <a:fld id="{27C45CD9-0508-4D1E-923D-4DFDAA610D19}" type="slidenum">
              <a:rPr lang="zh-CN" altLang="en-US" smtClean="0"/>
              <a:t>‹#›</a:t>
            </a:fld>
            <a:endParaRPr lang="zh-CN" altLang="en-US" dirty="0"/>
          </a:p>
        </p:txBody>
      </p:sp>
    </p:spTree>
    <p:extLst>
      <p:ext uri="{BB962C8B-B14F-4D97-AF65-F5344CB8AC3E}">
        <p14:creationId xmlns:p14="http://schemas.microsoft.com/office/powerpoint/2010/main" val="335469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6" name="任意多边形 25"/>
          <p:cNvSpPr/>
          <p:nvPr userDrawn="1"/>
        </p:nvSpPr>
        <p:spPr>
          <a:xfrm>
            <a:off x="1" y="6477000"/>
            <a:ext cx="10559881" cy="381000"/>
          </a:xfrm>
          <a:custGeom>
            <a:avLst/>
            <a:gdLst>
              <a:gd name="connsiteX0" fmla="*/ 0 w 10559881"/>
              <a:gd name="connsiteY0" fmla="*/ 0 h 381000"/>
              <a:gd name="connsiteX1" fmla="*/ 10559881 w 10559881"/>
              <a:gd name="connsiteY1" fmla="*/ 0 h 381000"/>
              <a:gd name="connsiteX2" fmla="*/ 10519784 w 10559881"/>
              <a:gd name="connsiteY2" fmla="*/ 381000 h 381000"/>
              <a:gd name="connsiteX3" fmla="*/ 0 w 10559881"/>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0559881" h="381000">
                <a:moveTo>
                  <a:pt x="0" y="0"/>
                </a:moveTo>
                <a:lnTo>
                  <a:pt x="10559881" y="0"/>
                </a:lnTo>
                <a:lnTo>
                  <a:pt x="10519784" y="381000"/>
                </a:lnTo>
                <a:lnTo>
                  <a:pt x="0" y="381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任意多边形 7"/>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标题 1"/>
          <p:cNvSpPr>
            <a:spLocks noGrp="1"/>
          </p:cNvSpPr>
          <p:nvPr>
            <p:ph type="title"/>
          </p:nvPr>
        </p:nvSpPr>
        <p:spPr>
          <a:xfrm>
            <a:off x="609600" y="264459"/>
            <a:ext cx="10744200" cy="665816"/>
          </a:xfrm>
        </p:spPr>
        <p:txBody>
          <a:bodyPr>
            <a:noAutofit/>
          </a:bodyPr>
          <a:lstStyle>
            <a:lvl1pPr>
              <a:defRPr sz="3600" b="1"/>
            </a:lvl1pPr>
          </a:lstStyle>
          <a:p>
            <a:r>
              <a:rPr lang="zh-CN" altLang="en-US" dirty="0"/>
              <a:t>单击此处编辑母版标题样式</a:t>
            </a:r>
          </a:p>
        </p:txBody>
      </p:sp>
      <p:sp>
        <p:nvSpPr>
          <p:cNvPr id="3" name="内容占位符 2"/>
          <p:cNvSpPr>
            <a:spLocks noGrp="1"/>
          </p:cNvSpPr>
          <p:nvPr>
            <p:ph idx="1"/>
          </p:nvPr>
        </p:nvSpPr>
        <p:spPr>
          <a:xfrm>
            <a:off x="609599" y="1227667"/>
            <a:ext cx="10741155" cy="4698999"/>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p:txBody>
          <a:bodyPr/>
          <a:lstStyle/>
          <a:p>
            <a:fld id="{27C45CD9-0508-4D1E-923D-4DFDAA610D19}" type="slidenum">
              <a:rPr lang="zh-CN" altLang="en-US" smtClean="0"/>
              <a:t>‹#›</a:t>
            </a:fld>
            <a:endParaRPr lang="zh-CN" altLang="en-US"/>
          </a:p>
        </p:txBody>
      </p:sp>
      <p:sp>
        <p:nvSpPr>
          <p:cNvPr id="16" name="任意多边形 15"/>
          <p:cNvSpPr/>
          <p:nvPr userDrawn="1"/>
        </p:nvSpPr>
        <p:spPr>
          <a:xfrm>
            <a:off x="0" y="316846"/>
            <a:ext cx="366713" cy="613429"/>
          </a:xfrm>
          <a:custGeom>
            <a:avLst/>
            <a:gdLst>
              <a:gd name="connsiteX0" fmla="*/ 0 w 366713"/>
              <a:gd name="connsiteY0" fmla="*/ 0 h 613429"/>
              <a:gd name="connsiteX1" fmla="*/ 366713 w 366713"/>
              <a:gd name="connsiteY1" fmla="*/ 0 h 613429"/>
              <a:gd name="connsiteX2" fmla="*/ 315070 w 366713"/>
              <a:gd name="connsiteY2" fmla="*/ 613429 h 613429"/>
              <a:gd name="connsiteX3" fmla="*/ 0 w 366713"/>
              <a:gd name="connsiteY3" fmla="*/ 613429 h 613429"/>
            </a:gdLst>
            <a:ahLst/>
            <a:cxnLst>
              <a:cxn ang="0">
                <a:pos x="connsiteX0" y="connsiteY0"/>
              </a:cxn>
              <a:cxn ang="0">
                <a:pos x="connsiteX1" y="connsiteY1"/>
              </a:cxn>
              <a:cxn ang="0">
                <a:pos x="connsiteX2" y="connsiteY2"/>
              </a:cxn>
              <a:cxn ang="0">
                <a:pos x="connsiteX3" y="connsiteY3"/>
              </a:cxn>
            </a:cxnLst>
            <a:rect l="l" t="t" r="r" b="b"/>
            <a:pathLst>
              <a:path w="366713" h="613429">
                <a:moveTo>
                  <a:pt x="0" y="0"/>
                </a:moveTo>
                <a:lnTo>
                  <a:pt x="366713" y="0"/>
                </a:lnTo>
                <a:lnTo>
                  <a:pt x="315070" y="613429"/>
                </a:lnTo>
                <a:lnTo>
                  <a:pt x="0" y="6134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userDrawn="1"/>
        </p:nvSpPr>
        <p:spPr>
          <a:xfrm>
            <a:off x="0" y="264459"/>
            <a:ext cx="271463" cy="613429"/>
          </a:xfrm>
          <a:custGeom>
            <a:avLst/>
            <a:gdLst>
              <a:gd name="connsiteX0" fmla="*/ 0 w 271463"/>
              <a:gd name="connsiteY0" fmla="*/ 0 h 613429"/>
              <a:gd name="connsiteX1" fmla="*/ 271463 w 271463"/>
              <a:gd name="connsiteY1" fmla="*/ 0 h 613429"/>
              <a:gd name="connsiteX2" fmla="*/ 219820 w 271463"/>
              <a:gd name="connsiteY2" fmla="*/ 613429 h 613429"/>
              <a:gd name="connsiteX3" fmla="*/ 0 w 271463"/>
              <a:gd name="connsiteY3" fmla="*/ 613429 h 613429"/>
            </a:gdLst>
            <a:ahLst/>
            <a:cxnLst>
              <a:cxn ang="0">
                <a:pos x="connsiteX0" y="connsiteY0"/>
              </a:cxn>
              <a:cxn ang="0">
                <a:pos x="connsiteX1" y="connsiteY1"/>
              </a:cxn>
              <a:cxn ang="0">
                <a:pos x="connsiteX2" y="connsiteY2"/>
              </a:cxn>
              <a:cxn ang="0">
                <a:pos x="connsiteX3" y="connsiteY3"/>
              </a:cxn>
            </a:cxnLst>
            <a:rect l="l" t="t" r="r" b="b"/>
            <a:pathLst>
              <a:path w="271463" h="613429">
                <a:moveTo>
                  <a:pt x="0" y="0"/>
                </a:moveTo>
                <a:lnTo>
                  <a:pt x="271463" y="0"/>
                </a:lnTo>
                <a:lnTo>
                  <a:pt x="219820" y="613429"/>
                </a:lnTo>
                <a:lnTo>
                  <a:pt x="0" y="6134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userDrawn="1"/>
        </p:nvSpPr>
        <p:spPr>
          <a:xfrm>
            <a:off x="0" y="6336063"/>
            <a:ext cx="10388896" cy="521937"/>
          </a:xfrm>
          <a:custGeom>
            <a:avLst/>
            <a:gdLst>
              <a:gd name="connsiteX0" fmla="*/ 0 w 10388896"/>
              <a:gd name="connsiteY0" fmla="*/ 0 h 521937"/>
              <a:gd name="connsiteX1" fmla="*/ 10388896 w 10388896"/>
              <a:gd name="connsiteY1" fmla="*/ 0 h 521937"/>
              <a:gd name="connsiteX2" fmla="*/ 10333967 w 10388896"/>
              <a:gd name="connsiteY2" fmla="*/ 521937 h 521937"/>
              <a:gd name="connsiteX3" fmla="*/ 0 w 10388896"/>
              <a:gd name="connsiteY3" fmla="*/ 521937 h 521937"/>
            </a:gdLst>
            <a:ahLst/>
            <a:cxnLst>
              <a:cxn ang="0">
                <a:pos x="connsiteX0" y="connsiteY0"/>
              </a:cxn>
              <a:cxn ang="0">
                <a:pos x="connsiteX1" y="connsiteY1"/>
              </a:cxn>
              <a:cxn ang="0">
                <a:pos x="connsiteX2" y="connsiteY2"/>
              </a:cxn>
              <a:cxn ang="0">
                <a:pos x="connsiteX3" y="connsiteY3"/>
              </a:cxn>
            </a:cxnLst>
            <a:rect l="l" t="t" r="r" b="b"/>
            <a:pathLst>
              <a:path w="10388896" h="521937">
                <a:moveTo>
                  <a:pt x="0" y="0"/>
                </a:moveTo>
                <a:lnTo>
                  <a:pt x="10388896" y="0"/>
                </a:lnTo>
                <a:lnTo>
                  <a:pt x="10333967" y="521937"/>
                </a:lnTo>
                <a:lnTo>
                  <a:pt x="0" y="5219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userDrawn="1"/>
        </p:nvGrpSpPr>
        <p:grpSpPr>
          <a:xfrm>
            <a:off x="183356" y="6466052"/>
            <a:ext cx="1663478" cy="280823"/>
            <a:chOff x="8729742" y="4570696"/>
            <a:chExt cx="2830517" cy="477836"/>
          </a:xfrm>
          <a:solidFill>
            <a:schemeClr val="accent4"/>
          </a:solidFill>
        </p:grpSpPr>
        <p:sp>
          <p:nvSpPr>
            <p:cNvPr id="51"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284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26" name="任意多边形 25"/>
          <p:cNvSpPr/>
          <p:nvPr userDrawn="1"/>
        </p:nvSpPr>
        <p:spPr>
          <a:xfrm>
            <a:off x="1" y="6477000"/>
            <a:ext cx="10559881" cy="381000"/>
          </a:xfrm>
          <a:custGeom>
            <a:avLst/>
            <a:gdLst>
              <a:gd name="connsiteX0" fmla="*/ 0 w 10559881"/>
              <a:gd name="connsiteY0" fmla="*/ 0 h 381000"/>
              <a:gd name="connsiteX1" fmla="*/ 10559881 w 10559881"/>
              <a:gd name="connsiteY1" fmla="*/ 0 h 381000"/>
              <a:gd name="connsiteX2" fmla="*/ 10519784 w 10559881"/>
              <a:gd name="connsiteY2" fmla="*/ 381000 h 381000"/>
              <a:gd name="connsiteX3" fmla="*/ 0 w 10559881"/>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0559881" h="381000">
                <a:moveTo>
                  <a:pt x="0" y="0"/>
                </a:moveTo>
                <a:lnTo>
                  <a:pt x="10559881" y="0"/>
                </a:lnTo>
                <a:lnTo>
                  <a:pt x="10519784" y="381000"/>
                </a:lnTo>
                <a:lnTo>
                  <a:pt x="0" y="381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任意多边形 7"/>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 name="内容占位符 2"/>
          <p:cNvSpPr>
            <a:spLocks noGrp="1"/>
          </p:cNvSpPr>
          <p:nvPr>
            <p:ph idx="1"/>
          </p:nvPr>
        </p:nvSpPr>
        <p:spPr>
          <a:xfrm>
            <a:off x="609599" y="635001"/>
            <a:ext cx="10741155" cy="5291666"/>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p:txBody>
          <a:bodyPr/>
          <a:lstStyle/>
          <a:p>
            <a:fld id="{27C45CD9-0508-4D1E-923D-4DFDAA610D19}" type="slidenum">
              <a:rPr lang="zh-CN" altLang="en-US" smtClean="0"/>
              <a:t>‹#›</a:t>
            </a:fld>
            <a:endParaRPr lang="zh-CN" altLang="en-US"/>
          </a:p>
        </p:txBody>
      </p:sp>
      <p:sp>
        <p:nvSpPr>
          <p:cNvPr id="22" name="任意多边形 21"/>
          <p:cNvSpPr/>
          <p:nvPr userDrawn="1"/>
        </p:nvSpPr>
        <p:spPr>
          <a:xfrm>
            <a:off x="0" y="6336063"/>
            <a:ext cx="10388896" cy="521937"/>
          </a:xfrm>
          <a:custGeom>
            <a:avLst/>
            <a:gdLst>
              <a:gd name="connsiteX0" fmla="*/ 0 w 10388896"/>
              <a:gd name="connsiteY0" fmla="*/ 0 h 521937"/>
              <a:gd name="connsiteX1" fmla="*/ 10388896 w 10388896"/>
              <a:gd name="connsiteY1" fmla="*/ 0 h 521937"/>
              <a:gd name="connsiteX2" fmla="*/ 10333967 w 10388896"/>
              <a:gd name="connsiteY2" fmla="*/ 521937 h 521937"/>
              <a:gd name="connsiteX3" fmla="*/ 0 w 10388896"/>
              <a:gd name="connsiteY3" fmla="*/ 521937 h 521937"/>
            </a:gdLst>
            <a:ahLst/>
            <a:cxnLst>
              <a:cxn ang="0">
                <a:pos x="connsiteX0" y="connsiteY0"/>
              </a:cxn>
              <a:cxn ang="0">
                <a:pos x="connsiteX1" y="connsiteY1"/>
              </a:cxn>
              <a:cxn ang="0">
                <a:pos x="connsiteX2" y="connsiteY2"/>
              </a:cxn>
              <a:cxn ang="0">
                <a:pos x="connsiteX3" y="connsiteY3"/>
              </a:cxn>
            </a:cxnLst>
            <a:rect l="l" t="t" r="r" b="b"/>
            <a:pathLst>
              <a:path w="10388896" h="521937">
                <a:moveTo>
                  <a:pt x="0" y="0"/>
                </a:moveTo>
                <a:lnTo>
                  <a:pt x="10388896" y="0"/>
                </a:lnTo>
                <a:lnTo>
                  <a:pt x="10333967" y="521937"/>
                </a:lnTo>
                <a:lnTo>
                  <a:pt x="0" y="5219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userDrawn="1"/>
        </p:nvGrpSpPr>
        <p:grpSpPr>
          <a:xfrm>
            <a:off x="183356" y="6466052"/>
            <a:ext cx="1663478" cy="280823"/>
            <a:chOff x="8729742" y="4570696"/>
            <a:chExt cx="2830517" cy="477836"/>
          </a:xfrm>
          <a:solidFill>
            <a:schemeClr val="accent4"/>
          </a:solidFill>
        </p:grpSpPr>
        <p:sp>
          <p:nvSpPr>
            <p:cNvPr id="51"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6152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注">
    <p:spTree>
      <p:nvGrpSpPr>
        <p:cNvPr id="1" name=""/>
        <p:cNvGrpSpPr/>
        <p:nvPr/>
      </p:nvGrpSpPr>
      <p:grpSpPr>
        <a:xfrm>
          <a:off x="0" y="0"/>
          <a:ext cx="0" cy="0"/>
          <a:chOff x="0" y="0"/>
          <a:chExt cx="0" cy="0"/>
        </a:xfrm>
      </p:grpSpPr>
      <p:sp>
        <p:nvSpPr>
          <p:cNvPr id="4" name="图片占位符 3"/>
          <p:cNvSpPr>
            <a:spLocks noGrp="1"/>
          </p:cNvSpPr>
          <p:nvPr>
            <p:ph type="pic" sz="quarter" idx="13"/>
          </p:nvPr>
        </p:nvSpPr>
        <p:spPr>
          <a:xfrm>
            <a:off x="304124" y="221381"/>
            <a:ext cx="10832305" cy="5833980"/>
          </a:xfrm>
        </p:spPr>
        <p:txBody>
          <a:bodyPr anchor="t"/>
          <a:lstStyle>
            <a:lvl1pPr algn="ctr">
              <a:defRPr/>
            </a:lvl1pPr>
          </a:lstStyle>
          <a:p>
            <a:endParaRPr lang="zh-CN" altLang="en-US" dirty="0"/>
          </a:p>
        </p:txBody>
      </p:sp>
      <p:sp>
        <p:nvSpPr>
          <p:cNvPr id="26" name="任意多边形 25"/>
          <p:cNvSpPr/>
          <p:nvPr userDrawn="1"/>
        </p:nvSpPr>
        <p:spPr>
          <a:xfrm>
            <a:off x="1" y="6477000"/>
            <a:ext cx="10559881" cy="381000"/>
          </a:xfrm>
          <a:custGeom>
            <a:avLst/>
            <a:gdLst>
              <a:gd name="connsiteX0" fmla="*/ 0 w 10559881"/>
              <a:gd name="connsiteY0" fmla="*/ 0 h 381000"/>
              <a:gd name="connsiteX1" fmla="*/ 10559881 w 10559881"/>
              <a:gd name="connsiteY1" fmla="*/ 0 h 381000"/>
              <a:gd name="connsiteX2" fmla="*/ 10519784 w 10559881"/>
              <a:gd name="connsiteY2" fmla="*/ 381000 h 381000"/>
              <a:gd name="connsiteX3" fmla="*/ 0 w 10559881"/>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0559881" h="381000">
                <a:moveTo>
                  <a:pt x="0" y="0"/>
                </a:moveTo>
                <a:lnTo>
                  <a:pt x="10559881" y="0"/>
                </a:lnTo>
                <a:lnTo>
                  <a:pt x="10519784" y="381000"/>
                </a:lnTo>
                <a:lnTo>
                  <a:pt x="0" y="381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任意多边形 7"/>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6" name="灯片编号占位符 5"/>
          <p:cNvSpPr>
            <a:spLocks noGrp="1"/>
          </p:cNvSpPr>
          <p:nvPr>
            <p:ph type="sldNum" sz="quarter" idx="12"/>
          </p:nvPr>
        </p:nvSpPr>
        <p:spPr/>
        <p:txBody>
          <a:bodyPr/>
          <a:lstStyle/>
          <a:p>
            <a:fld id="{27C45CD9-0508-4D1E-923D-4DFDAA610D19}" type="slidenum">
              <a:rPr lang="zh-CN" altLang="en-US" smtClean="0"/>
              <a:t>‹#›</a:t>
            </a:fld>
            <a:endParaRPr lang="zh-CN" altLang="en-US"/>
          </a:p>
        </p:txBody>
      </p:sp>
      <p:sp>
        <p:nvSpPr>
          <p:cNvPr id="22" name="任意多边形 21"/>
          <p:cNvSpPr/>
          <p:nvPr userDrawn="1"/>
        </p:nvSpPr>
        <p:spPr>
          <a:xfrm>
            <a:off x="0" y="6336063"/>
            <a:ext cx="10388896" cy="521937"/>
          </a:xfrm>
          <a:custGeom>
            <a:avLst/>
            <a:gdLst>
              <a:gd name="connsiteX0" fmla="*/ 0 w 10388896"/>
              <a:gd name="connsiteY0" fmla="*/ 0 h 521937"/>
              <a:gd name="connsiteX1" fmla="*/ 10388896 w 10388896"/>
              <a:gd name="connsiteY1" fmla="*/ 0 h 521937"/>
              <a:gd name="connsiteX2" fmla="*/ 10333967 w 10388896"/>
              <a:gd name="connsiteY2" fmla="*/ 521937 h 521937"/>
              <a:gd name="connsiteX3" fmla="*/ 0 w 10388896"/>
              <a:gd name="connsiteY3" fmla="*/ 521937 h 521937"/>
            </a:gdLst>
            <a:ahLst/>
            <a:cxnLst>
              <a:cxn ang="0">
                <a:pos x="connsiteX0" y="connsiteY0"/>
              </a:cxn>
              <a:cxn ang="0">
                <a:pos x="connsiteX1" y="connsiteY1"/>
              </a:cxn>
              <a:cxn ang="0">
                <a:pos x="connsiteX2" y="connsiteY2"/>
              </a:cxn>
              <a:cxn ang="0">
                <a:pos x="connsiteX3" y="connsiteY3"/>
              </a:cxn>
            </a:cxnLst>
            <a:rect l="l" t="t" r="r" b="b"/>
            <a:pathLst>
              <a:path w="10388896" h="521937">
                <a:moveTo>
                  <a:pt x="0" y="0"/>
                </a:moveTo>
                <a:lnTo>
                  <a:pt x="10388896" y="0"/>
                </a:lnTo>
                <a:lnTo>
                  <a:pt x="10333967" y="521937"/>
                </a:lnTo>
                <a:lnTo>
                  <a:pt x="0" y="5219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占位符 8"/>
          <p:cNvSpPr>
            <a:spLocks noGrp="1"/>
          </p:cNvSpPr>
          <p:nvPr>
            <p:ph type="body" sz="quarter" idx="14" hasCustomPrompt="1"/>
          </p:nvPr>
        </p:nvSpPr>
        <p:spPr>
          <a:xfrm>
            <a:off x="-22652" y="385562"/>
            <a:ext cx="1984107" cy="732848"/>
          </a:xfrm>
          <a:solidFill>
            <a:schemeClr val="accent1"/>
          </a:solidFill>
          <a:effectLst>
            <a:outerShdw dist="127000" dir="2040000" algn="ctr" rotWithShape="0">
              <a:schemeClr val="accent2"/>
            </a:outerShdw>
          </a:effectLst>
        </p:spPr>
        <p:txBody>
          <a:bodyPr wrap="square" lIns="180000" tIns="180000" rIns="180000" bIns="180000">
            <a:spAutoFit/>
          </a:bodyPr>
          <a:lstStyle>
            <a:lvl1pPr marL="0" indent="0" algn="r">
              <a:lnSpc>
                <a:spcPct val="100000"/>
              </a:lnSpc>
              <a:buNone/>
              <a:defRPr sz="2400">
                <a:solidFill>
                  <a:schemeClr val="bg2"/>
                </a:solidFill>
                <a:effectLst/>
              </a:defRPr>
            </a:lvl1pPr>
          </a:lstStyle>
          <a:p>
            <a:pPr lvl="0"/>
            <a:r>
              <a:rPr lang="zh-CN" altLang="en-US" dirty="0"/>
              <a:t>图片说明</a:t>
            </a:r>
          </a:p>
        </p:txBody>
      </p:sp>
      <p:grpSp>
        <p:nvGrpSpPr>
          <p:cNvPr id="50" name="组合 49"/>
          <p:cNvGrpSpPr/>
          <p:nvPr userDrawn="1"/>
        </p:nvGrpSpPr>
        <p:grpSpPr>
          <a:xfrm>
            <a:off x="183356" y="6466052"/>
            <a:ext cx="1663478" cy="280823"/>
            <a:chOff x="8729742" y="4570696"/>
            <a:chExt cx="2830517" cy="477836"/>
          </a:xfrm>
          <a:solidFill>
            <a:schemeClr val="accent4"/>
          </a:solidFill>
        </p:grpSpPr>
        <p:sp>
          <p:nvSpPr>
            <p:cNvPr id="51"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15459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0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深色">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0" y="-3175"/>
            <a:ext cx="12192000" cy="6861175"/>
          </a:xfrm>
          <a:prstGeom prst="rect">
            <a:avLst/>
          </a:prstGeom>
          <a:blipFill dpi="0" rotWithShape="1">
            <a:blip r:embed="rId2">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725422" y="781579"/>
            <a:ext cx="10741155" cy="52916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84837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11573932" y="6055360"/>
            <a:ext cx="546947" cy="548639"/>
          </a:xfrm>
          <a:prstGeom prst="rect">
            <a:avLst/>
          </a:prstGeom>
        </p:spPr>
        <p:txBody>
          <a:bodyPr vert="horz" lIns="91440" tIns="45720" rIns="91440" bIns="45720" rtlCol="0" anchor="ctr"/>
          <a:lstStyle>
            <a:lvl1pPr algn="ctr">
              <a:defRPr sz="2800" b="1">
                <a:solidFill>
                  <a:schemeClr val="accent3"/>
                </a:solidFill>
                <a:latin typeface="+mn-lt"/>
              </a:defRPr>
            </a:lvl1p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30572882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6" r:id="rId3"/>
    <p:sldLayoutId id="2147483661" r:id="rId4"/>
    <p:sldLayoutId id="2147483650" r:id="rId5"/>
    <p:sldLayoutId id="2147483662" r:id="rId6"/>
    <p:sldLayoutId id="2147483664" r:id="rId7"/>
    <p:sldLayoutId id="2147483655" r:id="rId8"/>
    <p:sldLayoutId id="2147483665" r:id="rId9"/>
    <p:sldLayoutId id="214748366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359994" y="950495"/>
            <a:ext cx="8385585" cy="1466943"/>
          </a:xfrm>
        </p:spPr>
        <p:txBody>
          <a:bodyPr>
            <a:normAutofit/>
          </a:bodyPr>
          <a:lstStyle/>
          <a:p>
            <a:r>
              <a:rPr lang="zh-CN" altLang="en-US" sz="4400" dirty="0"/>
              <a:t>综合实验：</a:t>
            </a:r>
            <a:br>
              <a:rPr lang="en-US" altLang="zh-CN" sz="4400" dirty="0"/>
            </a:br>
            <a:r>
              <a:rPr lang="zh-CN" altLang="en-US" sz="4400" dirty="0"/>
              <a:t>基于强化学习的游戏决策实验</a:t>
            </a:r>
          </a:p>
        </p:txBody>
      </p:sp>
      <p:sp>
        <p:nvSpPr>
          <p:cNvPr id="5" name="副标题 4"/>
          <p:cNvSpPr>
            <a:spLocks noGrp="1"/>
          </p:cNvSpPr>
          <p:nvPr>
            <p:ph type="subTitle" idx="1"/>
          </p:nvPr>
        </p:nvSpPr>
        <p:spPr>
          <a:xfrm>
            <a:off x="6096000" y="3770644"/>
            <a:ext cx="2723103" cy="1654277"/>
          </a:xfrm>
        </p:spPr>
        <p:txBody>
          <a:bodyPr>
            <a:normAutofit/>
          </a:bodyPr>
          <a:lstStyle/>
          <a:p>
            <a:r>
              <a:rPr lang="zh-CN" altLang="en-US" dirty="0"/>
              <a:t>指导老师：吉建民</a:t>
            </a:r>
            <a:endParaRPr lang="en-US" altLang="zh-CN" dirty="0"/>
          </a:p>
          <a:p>
            <a:r>
              <a:rPr lang="zh-CN" altLang="en-US" dirty="0"/>
              <a:t>助教：耿浩涵</a:t>
            </a:r>
            <a:endParaRPr lang="en-US" altLang="zh-CN" dirty="0"/>
          </a:p>
          <a:p>
            <a:r>
              <a:rPr lang="en-US" altLang="zh-CN" dirty="0"/>
              <a:t>2025.05.09</a:t>
            </a:r>
            <a:endParaRPr lang="zh-CN" altLang="en-US" dirty="0"/>
          </a:p>
        </p:txBody>
      </p:sp>
    </p:spTree>
    <p:extLst>
      <p:ext uri="{BB962C8B-B14F-4D97-AF65-F5344CB8AC3E}">
        <p14:creationId xmlns:p14="http://schemas.microsoft.com/office/powerpoint/2010/main" val="194640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8D2CF-B001-25B6-A1C5-5A64BAAD2B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BD7270-1540-9772-8F6C-428F310BE03F}"/>
              </a:ext>
            </a:extLst>
          </p:cNvPr>
          <p:cNvSpPr>
            <a:spLocks noGrp="1"/>
          </p:cNvSpPr>
          <p:nvPr>
            <p:ph type="title"/>
          </p:nvPr>
        </p:nvSpPr>
        <p:spPr/>
        <p:txBody>
          <a:bodyPr/>
          <a:lstStyle/>
          <a:p>
            <a:r>
              <a:rPr lang="zh-CN" altLang="en-US" dirty="0"/>
              <a:t>游戏环境说明</a:t>
            </a:r>
          </a:p>
        </p:txBody>
      </p:sp>
      <p:sp>
        <p:nvSpPr>
          <p:cNvPr id="3" name="内容占位符 2">
            <a:extLst>
              <a:ext uri="{FF2B5EF4-FFF2-40B4-BE49-F238E27FC236}">
                <a16:creationId xmlns:a16="http://schemas.microsoft.com/office/drawing/2014/main" id="{7CB75348-6515-CBA3-9C99-38208A51882F}"/>
              </a:ext>
            </a:extLst>
          </p:cNvPr>
          <p:cNvSpPr>
            <a:spLocks noGrp="1"/>
          </p:cNvSpPr>
          <p:nvPr>
            <p:ph idx="1"/>
          </p:nvPr>
        </p:nvSpPr>
        <p:spPr/>
        <p:txBody>
          <a:bodyPr/>
          <a:lstStyle/>
          <a:p>
            <a:r>
              <a:rPr lang="en-US" altLang="zh-CN" dirty="0">
                <a:latin typeface="Arial" panose="020B0604020202020204" pitchFamily="34" charset="0"/>
              </a:rPr>
              <a:t>Cart Pole</a:t>
            </a:r>
            <a:endParaRPr lang="en-US" altLang="zh-CN" b="0" i="0" dirty="0">
              <a:effectLst/>
              <a:latin typeface="Arial" panose="020B0604020202020204" pitchFamily="34" charset="0"/>
            </a:endParaRPr>
          </a:p>
          <a:p>
            <a:pPr lvl="1"/>
            <a:r>
              <a:rPr lang="en-US" altLang="zh-CN" b="0" i="0" dirty="0">
                <a:effectLst/>
                <a:latin typeface="Times New Roman" panose="02020603050405020304" pitchFamily="18" charset="0"/>
              </a:rPr>
              <a:t>Cart Pole </a:t>
            </a:r>
            <a:r>
              <a:rPr lang="zh-CN" altLang="en-US" b="0" i="0" dirty="0">
                <a:effectLst/>
                <a:latin typeface="Courier New" panose="02070309020205020404" pitchFamily="49" charset="0"/>
              </a:rPr>
              <a:t>环境中一个杆件通过非驱动关节连接到一个推车上，推车沿着无摩擦轨道移动。</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目标是通过在推车的左右方向施加力来平衡目标。</a:t>
            </a:r>
            <a:endParaRPr lang="en-US" altLang="zh-CN" b="0" i="0" dirty="0">
              <a:effectLst/>
              <a:latin typeface="Courier New" panose="02070309020205020404" pitchFamily="49" charset="0"/>
            </a:endParaRPr>
          </a:p>
          <a:p>
            <a:pPr marL="457200" lvl="1" indent="0">
              <a:buNone/>
            </a:pPr>
            <a:br>
              <a:rPr lang="zh-CN" altLang="en-US" dirty="0"/>
            </a:b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a:extLst>
              <a:ext uri="{FF2B5EF4-FFF2-40B4-BE49-F238E27FC236}">
                <a16:creationId xmlns:a16="http://schemas.microsoft.com/office/drawing/2014/main" id="{CF8F8B50-0FEA-29DC-397F-5CB7D6A499D2}"/>
              </a:ext>
            </a:extLst>
          </p:cNvPr>
          <p:cNvSpPr>
            <a:spLocks noGrp="1"/>
          </p:cNvSpPr>
          <p:nvPr>
            <p:ph type="sldNum" sz="quarter" idx="12"/>
          </p:nvPr>
        </p:nvSpPr>
        <p:spPr/>
        <p:txBody>
          <a:bodyPr/>
          <a:lstStyle/>
          <a:p>
            <a:fld id="{27C45CD9-0508-4D1E-923D-4DFDAA610D19}" type="slidenum">
              <a:rPr lang="zh-CN" altLang="en-US" smtClean="0"/>
              <a:t>10</a:t>
            </a:fld>
            <a:endParaRPr lang="zh-CN" altLang="en-US"/>
          </a:p>
        </p:txBody>
      </p:sp>
      <p:pic>
        <p:nvPicPr>
          <p:cNvPr id="7" name="图片 6">
            <a:extLst>
              <a:ext uri="{FF2B5EF4-FFF2-40B4-BE49-F238E27FC236}">
                <a16:creationId xmlns:a16="http://schemas.microsoft.com/office/drawing/2014/main" id="{8138BB91-E3B5-1D6C-B078-EAC7701BD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3115733"/>
            <a:ext cx="3771900" cy="2514600"/>
          </a:xfrm>
          <a:prstGeom prst="rect">
            <a:avLst/>
          </a:prstGeom>
        </p:spPr>
      </p:pic>
    </p:spTree>
    <p:extLst>
      <p:ext uri="{BB962C8B-B14F-4D97-AF65-F5344CB8AC3E}">
        <p14:creationId xmlns:p14="http://schemas.microsoft.com/office/powerpoint/2010/main" val="238945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10486-1323-39E0-563B-63839C0B0C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496236-613A-EF21-01CC-6CB9A999ACE3}"/>
              </a:ext>
            </a:extLst>
          </p:cNvPr>
          <p:cNvSpPr>
            <a:spLocks noGrp="1"/>
          </p:cNvSpPr>
          <p:nvPr>
            <p:ph type="title"/>
          </p:nvPr>
        </p:nvSpPr>
        <p:spPr/>
        <p:txBody>
          <a:bodyPr/>
          <a:lstStyle/>
          <a:p>
            <a:r>
              <a:rPr lang="zh-CN" altLang="en-US" dirty="0"/>
              <a:t>游戏环境说明</a:t>
            </a:r>
          </a:p>
        </p:txBody>
      </p:sp>
      <p:sp>
        <p:nvSpPr>
          <p:cNvPr id="3" name="内容占位符 2">
            <a:extLst>
              <a:ext uri="{FF2B5EF4-FFF2-40B4-BE49-F238E27FC236}">
                <a16:creationId xmlns:a16="http://schemas.microsoft.com/office/drawing/2014/main" id="{A5469FD5-15A1-27CF-8E6E-E3C4DB069098}"/>
              </a:ext>
            </a:extLst>
          </p:cNvPr>
          <p:cNvSpPr>
            <a:spLocks noGrp="1"/>
          </p:cNvSpPr>
          <p:nvPr>
            <p:ph idx="1"/>
          </p:nvPr>
        </p:nvSpPr>
        <p:spPr/>
        <p:txBody>
          <a:bodyPr/>
          <a:lstStyle/>
          <a:p>
            <a:r>
              <a:rPr lang="en-US" altLang="zh-CN" b="0" i="0" dirty="0">
                <a:effectLst/>
                <a:latin typeface="Arial" panose="020B0604020202020204" pitchFamily="34" charset="0"/>
              </a:rPr>
              <a:t>Mountain Car</a:t>
            </a:r>
          </a:p>
          <a:p>
            <a:pPr lvl="1"/>
            <a:r>
              <a:rPr lang="en-US" altLang="zh-CN" b="0" i="0" dirty="0">
                <a:effectLst/>
                <a:latin typeface="Times New Roman" panose="02020603050405020304" pitchFamily="18" charset="0"/>
              </a:rPr>
              <a:t>Mountain Car </a:t>
            </a:r>
            <a:r>
              <a:rPr lang="zh-CN" altLang="en-US" b="0" i="0" dirty="0">
                <a:effectLst/>
                <a:latin typeface="Courier New" panose="02070309020205020404" pitchFamily="49" charset="0"/>
              </a:rPr>
              <a:t>环境中一辆车随机放置在一座正弦山谷底部，动作是对汽车施加加速度。</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目标是策略性地加速汽车以到达右侧的山顶。</a:t>
            </a:r>
            <a:br>
              <a:rPr lang="zh-CN" altLang="en-US" dirty="0"/>
            </a:b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a:extLst>
              <a:ext uri="{FF2B5EF4-FFF2-40B4-BE49-F238E27FC236}">
                <a16:creationId xmlns:a16="http://schemas.microsoft.com/office/drawing/2014/main" id="{742CEA4C-DB5E-6183-5E14-1FF8F8325124}"/>
              </a:ext>
            </a:extLst>
          </p:cNvPr>
          <p:cNvSpPr>
            <a:spLocks noGrp="1"/>
          </p:cNvSpPr>
          <p:nvPr>
            <p:ph type="sldNum" sz="quarter" idx="12"/>
          </p:nvPr>
        </p:nvSpPr>
        <p:spPr/>
        <p:txBody>
          <a:bodyPr/>
          <a:lstStyle/>
          <a:p>
            <a:fld id="{27C45CD9-0508-4D1E-923D-4DFDAA610D19}" type="slidenum">
              <a:rPr lang="zh-CN" altLang="en-US" smtClean="0"/>
              <a:t>11</a:t>
            </a:fld>
            <a:endParaRPr lang="zh-CN" altLang="en-US"/>
          </a:p>
        </p:txBody>
      </p:sp>
      <p:pic>
        <p:nvPicPr>
          <p:cNvPr id="9" name="图片 8">
            <a:extLst>
              <a:ext uri="{FF2B5EF4-FFF2-40B4-BE49-F238E27FC236}">
                <a16:creationId xmlns:a16="http://schemas.microsoft.com/office/drawing/2014/main" id="{641827FC-4748-EAC7-DDF8-20F306E8C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725" y="3009900"/>
            <a:ext cx="3629025" cy="2419350"/>
          </a:xfrm>
          <a:prstGeom prst="rect">
            <a:avLst/>
          </a:prstGeom>
        </p:spPr>
      </p:pic>
    </p:spTree>
    <p:extLst>
      <p:ext uri="{BB962C8B-B14F-4D97-AF65-F5344CB8AC3E}">
        <p14:creationId xmlns:p14="http://schemas.microsoft.com/office/powerpoint/2010/main" val="287643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BBCBA-2AAB-EEF8-1525-E4AD06D7C47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9978B56-E35A-0DFB-150C-1545203512F7}"/>
              </a:ext>
            </a:extLst>
          </p:cNvPr>
          <p:cNvSpPr>
            <a:spLocks noGrp="1"/>
          </p:cNvSpPr>
          <p:nvPr>
            <p:ph type="title"/>
          </p:nvPr>
        </p:nvSpPr>
        <p:spPr/>
        <p:txBody>
          <a:bodyPr/>
          <a:lstStyle/>
          <a:p>
            <a:r>
              <a:rPr lang="zh-CN" altLang="en-US" dirty="0"/>
              <a:t>实验步骤</a:t>
            </a:r>
          </a:p>
        </p:txBody>
      </p:sp>
      <p:sp>
        <p:nvSpPr>
          <p:cNvPr id="3" name="内容占位符 2">
            <a:extLst>
              <a:ext uri="{FF2B5EF4-FFF2-40B4-BE49-F238E27FC236}">
                <a16:creationId xmlns:a16="http://schemas.microsoft.com/office/drawing/2014/main" id="{C727AE9A-714B-3616-BC02-03D1DA799384}"/>
              </a:ext>
            </a:extLst>
          </p:cNvPr>
          <p:cNvSpPr>
            <a:spLocks noGrp="1"/>
          </p:cNvSpPr>
          <p:nvPr>
            <p:ph idx="1"/>
          </p:nvPr>
        </p:nvSpPr>
        <p:spPr/>
        <p:txBody>
          <a:bodyPr/>
          <a:lstStyle/>
          <a:p>
            <a:r>
              <a:rPr lang="zh-CN" altLang="en-US" dirty="0">
                <a:latin typeface="Arial" panose="020B0604020202020204" pitchFamily="34" charset="0"/>
              </a:rPr>
              <a:t>实现</a:t>
            </a:r>
            <a:r>
              <a:rPr lang="en-US" altLang="zh-CN" dirty="0">
                <a:latin typeface="Arial" panose="020B0604020202020204" pitchFamily="34" charset="0"/>
              </a:rPr>
              <a:t>DQN</a:t>
            </a:r>
            <a:r>
              <a:rPr lang="zh-CN" altLang="en-US" dirty="0">
                <a:latin typeface="Arial" panose="020B0604020202020204" pitchFamily="34" charset="0"/>
              </a:rPr>
              <a:t>网络，即补全</a:t>
            </a:r>
            <a:r>
              <a:rPr lang="en-US" altLang="zh-CN" dirty="0">
                <a:latin typeface="Arial" panose="020B0604020202020204" pitchFamily="34" charset="0"/>
              </a:rPr>
              <a:t>DQN.py</a:t>
            </a:r>
            <a:r>
              <a:rPr lang="zh-CN" altLang="en-US" dirty="0">
                <a:latin typeface="Arial" panose="020B0604020202020204" pitchFamily="34" charset="0"/>
              </a:rPr>
              <a:t>文件</a:t>
            </a:r>
            <a:br>
              <a:rPr lang="zh-CN" altLang="en-US" dirty="0"/>
            </a:b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a:extLst>
              <a:ext uri="{FF2B5EF4-FFF2-40B4-BE49-F238E27FC236}">
                <a16:creationId xmlns:a16="http://schemas.microsoft.com/office/drawing/2014/main" id="{8FA81B56-3BD8-8A03-4A35-CCF0041091F8}"/>
              </a:ext>
            </a:extLst>
          </p:cNvPr>
          <p:cNvSpPr>
            <a:spLocks noGrp="1"/>
          </p:cNvSpPr>
          <p:nvPr>
            <p:ph type="sldNum" sz="quarter" idx="12"/>
          </p:nvPr>
        </p:nvSpPr>
        <p:spPr/>
        <p:txBody>
          <a:bodyPr/>
          <a:lstStyle/>
          <a:p>
            <a:fld id="{27C45CD9-0508-4D1E-923D-4DFDAA610D19}" type="slidenum">
              <a:rPr lang="zh-CN" altLang="en-US" smtClean="0"/>
              <a:t>12</a:t>
            </a:fld>
            <a:endParaRPr lang="zh-CN" altLang="en-US"/>
          </a:p>
        </p:txBody>
      </p:sp>
      <p:pic>
        <p:nvPicPr>
          <p:cNvPr id="6" name="图片 5">
            <a:extLst>
              <a:ext uri="{FF2B5EF4-FFF2-40B4-BE49-F238E27FC236}">
                <a16:creationId xmlns:a16="http://schemas.microsoft.com/office/drawing/2014/main" id="{371C9811-2C43-3CDE-77A9-381DB273FC26}"/>
              </a:ext>
            </a:extLst>
          </p:cNvPr>
          <p:cNvPicPr>
            <a:picLocks noChangeAspect="1"/>
          </p:cNvPicPr>
          <p:nvPr/>
        </p:nvPicPr>
        <p:blipFill>
          <a:blip r:embed="rId2"/>
          <a:stretch>
            <a:fillRect/>
          </a:stretch>
        </p:blipFill>
        <p:spPr>
          <a:xfrm>
            <a:off x="1314172" y="2092459"/>
            <a:ext cx="3490495" cy="3432041"/>
          </a:xfrm>
          <a:prstGeom prst="rect">
            <a:avLst/>
          </a:prstGeom>
        </p:spPr>
      </p:pic>
      <p:pic>
        <p:nvPicPr>
          <p:cNvPr id="8" name="图片 7">
            <a:extLst>
              <a:ext uri="{FF2B5EF4-FFF2-40B4-BE49-F238E27FC236}">
                <a16:creationId xmlns:a16="http://schemas.microsoft.com/office/drawing/2014/main" id="{115F7A41-B078-D8AF-84CF-8A5EB6764247}"/>
              </a:ext>
            </a:extLst>
          </p:cNvPr>
          <p:cNvPicPr>
            <a:picLocks noChangeAspect="1"/>
          </p:cNvPicPr>
          <p:nvPr/>
        </p:nvPicPr>
        <p:blipFill>
          <a:blip r:embed="rId3"/>
          <a:stretch>
            <a:fillRect/>
          </a:stretch>
        </p:blipFill>
        <p:spPr>
          <a:xfrm>
            <a:off x="5631509" y="1721031"/>
            <a:ext cx="3718622" cy="4334329"/>
          </a:xfrm>
          <a:prstGeom prst="rect">
            <a:avLst/>
          </a:prstGeom>
        </p:spPr>
      </p:pic>
    </p:spTree>
    <p:extLst>
      <p:ext uri="{BB962C8B-B14F-4D97-AF65-F5344CB8AC3E}">
        <p14:creationId xmlns:p14="http://schemas.microsoft.com/office/powerpoint/2010/main" val="41495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F0AC-58FB-63FB-8775-05FDCDF25D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8889BAD-4B9D-F219-0034-341DDF5DA620}"/>
              </a:ext>
            </a:extLst>
          </p:cNvPr>
          <p:cNvSpPr>
            <a:spLocks noGrp="1"/>
          </p:cNvSpPr>
          <p:nvPr>
            <p:ph type="title"/>
          </p:nvPr>
        </p:nvSpPr>
        <p:spPr/>
        <p:txBody>
          <a:bodyPr/>
          <a:lstStyle/>
          <a:p>
            <a:r>
              <a:rPr lang="zh-CN" altLang="en-US" dirty="0"/>
              <a:t>实验步骤</a:t>
            </a:r>
          </a:p>
        </p:txBody>
      </p:sp>
      <p:sp>
        <p:nvSpPr>
          <p:cNvPr id="3" name="内容占位符 2">
            <a:extLst>
              <a:ext uri="{FF2B5EF4-FFF2-40B4-BE49-F238E27FC236}">
                <a16:creationId xmlns:a16="http://schemas.microsoft.com/office/drawing/2014/main" id="{4E909483-88BD-66F8-676A-8A39E292A26C}"/>
              </a:ext>
            </a:extLst>
          </p:cNvPr>
          <p:cNvSpPr>
            <a:spLocks noGrp="1"/>
          </p:cNvSpPr>
          <p:nvPr>
            <p:ph idx="1"/>
          </p:nvPr>
        </p:nvSpPr>
        <p:spPr/>
        <p:txBody>
          <a:bodyPr/>
          <a:lstStyle/>
          <a:p>
            <a:r>
              <a:rPr lang="zh-CN" altLang="en-US" dirty="0">
                <a:latin typeface="Arial" panose="020B0604020202020204" pitchFamily="34" charset="0"/>
              </a:rPr>
              <a:t>网络训练，即补全</a:t>
            </a:r>
            <a:r>
              <a:rPr lang="en-US" altLang="zh-CN" dirty="0">
                <a:latin typeface="Arial" panose="020B0604020202020204" pitchFamily="34" charset="0"/>
              </a:rPr>
              <a:t>train.py</a:t>
            </a:r>
            <a:r>
              <a:rPr lang="zh-CN" altLang="en-US" dirty="0">
                <a:latin typeface="Arial" panose="020B0604020202020204" pitchFamily="34" charset="0"/>
              </a:rPr>
              <a:t>文件</a:t>
            </a:r>
            <a:br>
              <a:rPr lang="zh-CN" altLang="en-US" dirty="0"/>
            </a:b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a:extLst>
              <a:ext uri="{FF2B5EF4-FFF2-40B4-BE49-F238E27FC236}">
                <a16:creationId xmlns:a16="http://schemas.microsoft.com/office/drawing/2014/main" id="{36ED337E-864B-924D-355A-A32E605CC138}"/>
              </a:ext>
            </a:extLst>
          </p:cNvPr>
          <p:cNvSpPr>
            <a:spLocks noGrp="1"/>
          </p:cNvSpPr>
          <p:nvPr>
            <p:ph type="sldNum" sz="quarter" idx="12"/>
          </p:nvPr>
        </p:nvSpPr>
        <p:spPr/>
        <p:txBody>
          <a:bodyPr/>
          <a:lstStyle/>
          <a:p>
            <a:fld id="{27C45CD9-0508-4D1E-923D-4DFDAA610D19}" type="slidenum">
              <a:rPr lang="zh-CN" altLang="en-US" smtClean="0"/>
              <a:t>13</a:t>
            </a:fld>
            <a:endParaRPr lang="zh-CN" altLang="en-US"/>
          </a:p>
        </p:txBody>
      </p:sp>
      <p:pic>
        <p:nvPicPr>
          <p:cNvPr id="7" name="图片 6">
            <a:extLst>
              <a:ext uri="{FF2B5EF4-FFF2-40B4-BE49-F238E27FC236}">
                <a16:creationId xmlns:a16="http://schemas.microsoft.com/office/drawing/2014/main" id="{D16CCDDC-EA2D-2762-1FD7-4C0A1F29A403}"/>
              </a:ext>
            </a:extLst>
          </p:cNvPr>
          <p:cNvPicPr>
            <a:picLocks noChangeAspect="1"/>
          </p:cNvPicPr>
          <p:nvPr/>
        </p:nvPicPr>
        <p:blipFill>
          <a:blip r:embed="rId2"/>
          <a:stretch>
            <a:fillRect/>
          </a:stretch>
        </p:blipFill>
        <p:spPr>
          <a:xfrm>
            <a:off x="1259286" y="2125661"/>
            <a:ext cx="3410426" cy="3801005"/>
          </a:xfrm>
          <a:prstGeom prst="rect">
            <a:avLst/>
          </a:prstGeom>
        </p:spPr>
      </p:pic>
      <p:pic>
        <p:nvPicPr>
          <p:cNvPr id="10" name="图片 9">
            <a:extLst>
              <a:ext uri="{FF2B5EF4-FFF2-40B4-BE49-F238E27FC236}">
                <a16:creationId xmlns:a16="http://schemas.microsoft.com/office/drawing/2014/main" id="{7C6A2E1F-6C00-04E6-2BE2-2ACABD47D4D5}"/>
              </a:ext>
            </a:extLst>
          </p:cNvPr>
          <p:cNvPicPr>
            <a:picLocks noChangeAspect="1"/>
          </p:cNvPicPr>
          <p:nvPr/>
        </p:nvPicPr>
        <p:blipFill>
          <a:blip r:embed="rId3"/>
          <a:stretch>
            <a:fillRect/>
          </a:stretch>
        </p:blipFill>
        <p:spPr>
          <a:xfrm>
            <a:off x="5319398" y="1930459"/>
            <a:ext cx="4505954" cy="4124901"/>
          </a:xfrm>
          <a:prstGeom prst="rect">
            <a:avLst/>
          </a:prstGeom>
        </p:spPr>
      </p:pic>
    </p:spTree>
    <p:extLst>
      <p:ext uri="{BB962C8B-B14F-4D97-AF65-F5344CB8AC3E}">
        <p14:creationId xmlns:p14="http://schemas.microsoft.com/office/powerpoint/2010/main" val="293983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9A385-611F-D114-E97E-9A42E158740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EB98086-160A-F70A-4A76-6F687AB3848E}"/>
              </a:ext>
            </a:extLst>
          </p:cNvPr>
          <p:cNvSpPr>
            <a:spLocks noGrp="1"/>
          </p:cNvSpPr>
          <p:nvPr>
            <p:ph type="title"/>
          </p:nvPr>
        </p:nvSpPr>
        <p:spPr/>
        <p:txBody>
          <a:bodyPr/>
          <a:lstStyle/>
          <a:p>
            <a:r>
              <a:rPr lang="zh-CN" altLang="en-US" dirty="0"/>
              <a:t>实验步骤</a:t>
            </a:r>
          </a:p>
        </p:txBody>
      </p:sp>
      <p:sp>
        <p:nvSpPr>
          <p:cNvPr id="3" name="内容占位符 2">
            <a:extLst>
              <a:ext uri="{FF2B5EF4-FFF2-40B4-BE49-F238E27FC236}">
                <a16:creationId xmlns:a16="http://schemas.microsoft.com/office/drawing/2014/main" id="{38D5C976-5571-64D3-95A2-D0AC19807F7B}"/>
              </a:ext>
            </a:extLst>
          </p:cNvPr>
          <p:cNvSpPr>
            <a:spLocks noGrp="1"/>
          </p:cNvSpPr>
          <p:nvPr>
            <p:ph idx="1"/>
          </p:nvPr>
        </p:nvSpPr>
        <p:spPr/>
        <p:txBody>
          <a:bodyPr/>
          <a:lstStyle/>
          <a:p>
            <a:r>
              <a:rPr lang="zh-CN" altLang="en-US" dirty="0">
                <a:latin typeface="Arial" panose="020B0604020202020204" pitchFamily="34" charset="0"/>
              </a:rPr>
              <a:t>推理与结果可视化，即补全</a:t>
            </a:r>
            <a:r>
              <a:rPr lang="en-US" altLang="zh-CN" dirty="0">
                <a:latin typeface="Arial" panose="020B0604020202020204" pitchFamily="34" charset="0"/>
              </a:rPr>
              <a:t>play.py</a:t>
            </a:r>
            <a:r>
              <a:rPr lang="zh-CN" altLang="en-US" dirty="0">
                <a:latin typeface="Arial" panose="020B0604020202020204" pitchFamily="34" charset="0"/>
              </a:rPr>
              <a:t>文件</a:t>
            </a:r>
            <a:br>
              <a:rPr lang="zh-CN" altLang="en-US" dirty="0"/>
            </a:b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a:extLst>
              <a:ext uri="{FF2B5EF4-FFF2-40B4-BE49-F238E27FC236}">
                <a16:creationId xmlns:a16="http://schemas.microsoft.com/office/drawing/2014/main" id="{F82B5341-E058-A32D-7E95-D6A8D4D52C2B}"/>
              </a:ext>
            </a:extLst>
          </p:cNvPr>
          <p:cNvSpPr>
            <a:spLocks noGrp="1"/>
          </p:cNvSpPr>
          <p:nvPr>
            <p:ph type="sldNum" sz="quarter" idx="12"/>
          </p:nvPr>
        </p:nvSpPr>
        <p:spPr/>
        <p:txBody>
          <a:bodyPr/>
          <a:lstStyle/>
          <a:p>
            <a:fld id="{27C45CD9-0508-4D1E-923D-4DFDAA610D19}" type="slidenum">
              <a:rPr lang="zh-CN" altLang="en-US" smtClean="0"/>
              <a:t>14</a:t>
            </a:fld>
            <a:endParaRPr lang="zh-CN" altLang="en-US"/>
          </a:p>
        </p:txBody>
      </p:sp>
      <p:pic>
        <p:nvPicPr>
          <p:cNvPr id="6" name="图片 5">
            <a:extLst>
              <a:ext uri="{FF2B5EF4-FFF2-40B4-BE49-F238E27FC236}">
                <a16:creationId xmlns:a16="http://schemas.microsoft.com/office/drawing/2014/main" id="{15CDD8A2-8B89-B0F1-9EE2-291BE6919308}"/>
              </a:ext>
            </a:extLst>
          </p:cNvPr>
          <p:cNvPicPr>
            <a:picLocks noChangeAspect="1"/>
          </p:cNvPicPr>
          <p:nvPr/>
        </p:nvPicPr>
        <p:blipFill>
          <a:blip r:embed="rId2"/>
          <a:stretch>
            <a:fillRect/>
          </a:stretch>
        </p:blipFill>
        <p:spPr>
          <a:xfrm>
            <a:off x="5605143" y="1835196"/>
            <a:ext cx="4582164" cy="4220164"/>
          </a:xfrm>
          <a:prstGeom prst="rect">
            <a:avLst/>
          </a:prstGeom>
        </p:spPr>
      </p:pic>
      <p:pic>
        <p:nvPicPr>
          <p:cNvPr id="9" name="图片 8">
            <a:extLst>
              <a:ext uri="{FF2B5EF4-FFF2-40B4-BE49-F238E27FC236}">
                <a16:creationId xmlns:a16="http://schemas.microsoft.com/office/drawing/2014/main" id="{0B7384AE-8366-FE8D-452D-7013787286E4}"/>
              </a:ext>
            </a:extLst>
          </p:cNvPr>
          <p:cNvPicPr>
            <a:picLocks noChangeAspect="1"/>
          </p:cNvPicPr>
          <p:nvPr/>
        </p:nvPicPr>
        <p:blipFill>
          <a:blip r:embed="rId3"/>
          <a:stretch>
            <a:fillRect/>
          </a:stretch>
        </p:blipFill>
        <p:spPr>
          <a:xfrm>
            <a:off x="1621264" y="2319141"/>
            <a:ext cx="2972215" cy="2810267"/>
          </a:xfrm>
          <a:prstGeom prst="rect">
            <a:avLst/>
          </a:prstGeom>
        </p:spPr>
      </p:pic>
    </p:spTree>
    <p:extLst>
      <p:ext uri="{BB962C8B-B14F-4D97-AF65-F5344CB8AC3E}">
        <p14:creationId xmlns:p14="http://schemas.microsoft.com/office/powerpoint/2010/main" val="316232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7EBB3-46FE-A326-CD1C-2DCD2787B85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C1BD61-9307-8255-AF8B-924C186E701E}"/>
              </a:ext>
            </a:extLst>
          </p:cNvPr>
          <p:cNvSpPr>
            <a:spLocks noGrp="1"/>
          </p:cNvSpPr>
          <p:nvPr>
            <p:ph type="title"/>
          </p:nvPr>
        </p:nvSpPr>
        <p:spPr/>
        <p:txBody>
          <a:bodyPr/>
          <a:lstStyle/>
          <a:p>
            <a:r>
              <a:rPr lang="zh-CN" altLang="en-US" dirty="0"/>
              <a:t>实验要求与评分细则</a:t>
            </a:r>
          </a:p>
        </p:txBody>
      </p:sp>
      <p:sp>
        <p:nvSpPr>
          <p:cNvPr id="3" name="内容占位符 2">
            <a:extLst>
              <a:ext uri="{FF2B5EF4-FFF2-40B4-BE49-F238E27FC236}">
                <a16:creationId xmlns:a16="http://schemas.microsoft.com/office/drawing/2014/main" id="{909FE76A-1BA1-13DB-1C2D-EC118220DADF}"/>
              </a:ext>
            </a:extLst>
          </p:cNvPr>
          <p:cNvSpPr>
            <a:spLocks noGrp="1"/>
          </p:cNvSpPr>
          <p:nvPr>
            <p:ph idx="1"/>
          </p:nvPr>
        </p:nvSpPr>
        <p:spPr/>
        <p:txBody>
          <a:bodyPr/>
          <a:lstStyle/>
          <a:p>
            <a:r>
              <a:rPr lang="zh-CN" altLang="en-US" dirty="0">
                <a:latin typeface="Arial" panose="020B0604020202020204" pitchFamily="34" charset="0"/>
              </a:rPr>
              <a:t>实验要求</a:t>
            </a:r>
            <a:endParaRPr lang="en-US" altLang="zh-CN" dirty="0">
              <a:latin typeface="Arial" panose="020B0604020202020204" pitchFamily="34" charset="0"/>
            </a:endParaRPr>
          </a:p>
          <a:p>
            <a:pPr lvl="1"/>
            <a:r>
              <a:rPr lang="zh-CN" altLang="en-US" b="0" i="0" dirty="0">
                <a:effectLst/>
                <a:latin typeface="Courier New" panose="02070309020205020404" pitchFamily="49" charset="0"/>
              </a:rPr>
              <a:t>理解实验原理和代码流程</a:t>
            </a:r>
            <a:r>
              <a:rPr lang="zh-CN" altLang="en-US" b="0" i="0" dirty="0">
                <a:effectLst/>
                <a:latin typeface="Arial" panose="020B0604020202020204" pitchFamily="34" charset="0"/>
              </a:rPr>
              <a:t>；</a:t>
            </a:r>
            <a:endParaRPr lang="en-US" altLang="zh-CN" b="0" i="0" dirty="0">
              <a:effectLst/>
              <a:latin typeface="Arial" panose="020B0604020202020204" pitchFamily="34" charset="0"/>
            </a:endParaRPr>
          </a:p>
          <a:p>
            <a:pPr lvl="1"/>
            <a:r>
              <a:rPr lang="zh-CN" altLang="en-US" b="0" i="0" dirty="0">
                <a:effectLst/>
                <a:latin typeface="Courier New" panose="02070309020205020404" pitchFamily="49" charset="0"/>
              </a:rPr>
              <a:t>补全</a:t>
            </a:r>
            <a:r>
              <a:rPr lang="en-US" altLang="zh-CN" b="0" i="0" dirty="0">
                <a:effectLst/>
                <a:latin typeface="Times New Roman" panose="02020603050405020304" pitchFamily="18" charset="0"/>
              </a:rPr>
              <a:t>TODO </a:t>
            </a:r>
            <a:r>
              <a:rPr lang="zh-CN" altLang="en-US" b="0" i="0" dirty="0">
                <a:effectLst/>
                <a:latin typeface="Courier New" panose="02070309020205020404" pitchFamily="49" charset="0"/>
              </a:rPr>
              <a:t>部分并正常运行程序；</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撰写实验报告；</a:t>
            </a:r>
            <a:endParaRPr lang="en-US" altLang="zh-CN" dirty="0">
              <a:latin typeface="Courier New" panose="02070309020205020404" pitchFamily="49" charset="0"/>
            </a:endParaRPr>
          </a:p>
          <a:p>
            <a:pPr lvl="1"/>
            <a:r>
              <a:rPr lang="zh-CN" altLang="en-US" b="0" i="0" dirty="0">
                <a:effectLst/>
                <a:latin typeface="Courier New" panose="02070309020205020404" pitchFamily="49" charset="0"/>
              </a:rPr>
              <a:t>请勿抄袭或使用</a:t>
            </a:r>
            <a:r>
              <a:rPr lang="en-US" altLang="zh-CN" b="0" i="0" dirty="0">
                <a:effectLst/>
                <a:latin typeface="Times New Roman" panose="02020603050405020304" pitchFamily="18" charset="0"/>
              </a:rPr>
              <a:t>AI </a:t>
            </a:r>
            <a:r>
              <a:rPr lang="zh-CN" altLang="en-US" b="0" i="0" dirty="0">
                <a:effectLst/>
                <a:latin typeface="Courier New" panose="02070309020205020404" pitchFamily="49" charset="0"/>
              </a:rPr>
              <a:t>工具直接生成代码。</a:t>
            </a:r>
            <a:br>
              <a:rPr lang="zh-CN" altLang="en-US" dirty="0"/>
            </a:b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a:extLst>
              <a:ext uri="{FF2B5EF4-FFF2-40B4-BE49-F238E27FC236}">
                <a16:creationId xmlns:a16="http://schemas.microsoft.com/office/drawing/2014/main" id="{B4520584-AC62-41AB-7506-0B5F20EABB5C}"/>
              </a:ext>
            </a:extLst>
          </p:cNvPr>
          <p:cNvSpPr>
            <a:spLocks noGrp="1"/>
          </p:cNvSpPr>
          <p:nvPr>
            <p:ph type="sldNum" sz="quarter" idx="12"/>
          </p:nvPr>
        </p:nvSpPr>
        <p:spPr/>
        <p:txBody>
          <a:bodyPr/>
          <a:lstStyle/>
          <a:p>
            <a:fld id="{27C45CD9-0508-4D1E-923D-4DFDAA610D19}" type="slidenum">
              <a:rPr lang="zh-CN" altLang="en-US" smtClean="0"/>
              <a:t>15</a:t>
            </a:fld>
            <a:endParaRPr lang="zh-CN" altLang="en-US"/>
          </a:p>
        </p:txBody>
      </p:sp>
    </p:spTree>
    <p:extLst>
      <p:ext uri="{BB962C8B-B14F-4D97-AF65-F5344CB8AC3E}">
        <p14:creationId xmlns:p14="http://schemas.microsoft.com/office/powerpoint/2010/main" val="116263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0551C-1B97-8757-D165-5DC41A047B0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900B559-DD50-7543-A690-37593FCA8528}"/>
              </a:ext>
            </a:extLst>
          </p:cNvPr>
          <p:cNvSpPr>
            <a:spLocks noGrp="1"/>
          </p:cNvSpPr>
          <p:nvPr>
            <p:ph type="title"/>
          </p:nvPr>
        </p:nvSpPr>
        <p:spPr/>
        <p:txBody>
          <a:bodyPr/>
          <a:lstStyle/>
          <a:p>
            <a:r>
              <a:rPr lang="zh-CN" altLang="en-US" dirty="0"/>
              <a:t>实验要求与评分细则</a:t>
            </a:r>
          </a:p>
        </p:txBody>
      </p:sp>
      <p:sp>
        <p:nvSpPr>
          <p:cNvPr id="3" name="内容占位符 2">
            <a:extLst>
              <a:ext uri="{FF2B5EF4-FFF2-40B4-BE49-F238E27FC236}">
                <a16:creationId xmlns:a16="http://schemas.microsoft.com/office/drawing/2014/main" id="{3BE50F8E-B485-E81C-7463-FD8BAAAE7C38}"/>
              </a:ext>
            </a:extLst>
          </p:cNvPr>
          <p:cNvSpPr>
            <a:spLocks noGrp="1"/>
          </p:cNvSpPr>
          <p:nvPr>
            <p:ph idx="1"/>
          </p:nvPr>
        </p:nvSpPr>
        <p:spPr/>
        <p:txBody>
          <a:bodyPr/>
          <a:lstStyle/>
          <a:p>
            <a:r>
              <a:rPr lang="zh-CN" altLang="en-US" dirty="0">
                <a:latin typeface="Arial" panose="020B0604020202020204" pitchFamily="34" charset="0"/>
              </a:rPr>
              <a:t>评分细则</a:t>
            </a:r>
            <a:endParaRPr lang="en-US" altLang="zh-CN" dirty="0">
              <a:latin typeface="Arial" panose="020B0604020202020204" pitchFamily="34" charset="0"/>
            </a:endParaRPr>
          </a:p>
          <a:p>
            <a:pPr lvl="1"/>
            <a:r>
              <a:rPr lang="zh-CN" altLang="en-US" b="0" i="0" dirty="0">
                <a:effectLst/>
                <a:latin typeface="Courier New" panose="02070309020205020404" pitchFamily="49" charset="0"/>
              </a:rPr>
              <a:t>本次实验满分</a:t>
            </a:r>
            <a:r>
              <a:rPr lang="en-US" altLang="zh-CN" b="0" i="0" dirty="0">
                <a:effectLst/>
                <a:latin typeface="Times New Roman" panose="02020603050405020304" pitchFamily="18" charset="0"/>
              </a:rPr>
              <a:t>10 </a:t>
            </a:r>
            <a:r>
              <a:rPr lang="zh-CN" altLang="en-US" b="0" i="0" dirty="0">
                <a:effectLst/>
                <a:latin typeface="Courier New" panose="02070309020205020404" pitchFamily="49" charset="0"/>
              </a:rPr>
              <a:t>分；</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完成 </a:t>
            </a:r>
            <a:r>
              <a:rPr lang="en-US" altLang="zh-CN" b="0" i="0" dirty="0">
                <a:effectLst/>
                <a:latin typeface="Times New Roman" panose="02020603050405020304" pitchFamily="18" charset="0"/>
              </a:rPr>
              <a:t>TODO </a:t>
            </a:r>
            <a:r>
              <a:rPr lang="zh-CN" altLang="en-US" b="0" i="0" dirty="0">
                <a:effectLst/>
                <a:latin typeface="Courier New" panose="02070309020205020404" pitchFamily="49" charset="0"/>
              </a:rPr>
              <a:t>部分（代码可以正常运行）：</a:t>
            </a:r>
            <a:r>
              <a:rPr lang="en-US" altLang="zh-CN" b="0" i="0" dirty="0">
                <a:effectLst/>
                <a:latin typeface="Times New Roman" panose="02020603050405020304" pitchFamily="18" charset="0"/>
              </a:rPr>
              <a:t>5 </a:t>
            </a:r>
            <a:r>
              <a:rPr lang="zh-CN" altLang="en-US" b="0" i="0" dirty="0">
                <a:effectLst/>
                <a:latin typeface="Courier New" panose="02070309020205020404" pitchFamily="49" charset="0"/>
              </a:rPr>
              <a:t>分；</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三个游戏环境的测试成功率均为 </a:t>
            </a:r>
            <a:r>
              <a:rPr lang="en-US" altLang="zh-CN" b="0" i="0" dirty="0">
                <a:effectLst/>
                <a:latin typeface="Times New Roman" panose="02020603050405020304" pitchFamily="18" charset="0"/>
              </a:rPr>
              <a:t>80% </a:t>
            </a:r>
            <a:r>
              <a:rPr lang="zh-CN" altLang="en-US" b="0" i="0" dirty="0">
                <a:effectLst/>
                <a:latin typeface="Courier New" panose="02070309020205020404" pitchFamily="49" charset="0"/>
              </a:rPr>
              <a:t>以上：</a:t>
            </a:r>
            <a:r>
              <a:rPr lang="en-US" altLang="zh-CN" b="0" i="0" dirty="0">
                <a:effectLst/>
                <a:latin typeface="Times New Roman" panose="02020603050405020304" pitchFamily="18" charset="0"/>
              </a:rPr>
              <a:t>2 </a:t>
            </a:r>
            <a:r>
              <a:rPr lang="zh-CN" altLang="en-US" b="0" i="0" dirty="0">
                <a:effectLst/>
                <a:latin typeface="Courier New" panose="02070309020205020404" pitchFamily="49" charset="0"/>
              </a:rPr>
              <a:t>分；</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完成实验报告：</a:t>
            </a:r>
            <a:r>
              <a:rPr lang="en-US" altLang="zh-CN" b="0" i="0" dirty="0">
                <a:effectLst/>
                <a:latin typeface="Times New Roman" panose="02020603050405020304" pitchFamily="18" charset="0"/>
              </a:rPr>
              <a:t>3 </a:t>
            </a:r>
            <a:r>
              <a:rPr lang="zh-CN" altLang="en-US" b="0" i="0" dirty="0">
                <a:effectLst/>
                <a:latin typeface="Courier New" panose="02070309020205020404" pitchFamily="49" charset="0"/>
              </a:rPr>
              <a:t>分。实验报告需要包含以下内容：</a:t>
            </a:r>
            <a:br>
              <a:rPr lang="zh-CN" altLang="en-US" dirty="0"/>
            </a:br>
            <a:r>
              <a:rPr lang="en-US" altLang="zh-CN" b="0" i="0" dirty="0">
                <a:effectLst/>
                <a:latin typeface="Times New Roman" panose="02020603050405020304" pitchFamily="18" charset="0"/>
              </a:rPr>
              <a:t>- </a:t>
            </a:r>
            <a:r>
              <a:rPr lang="zh-CN" altLang="en-US" b="0" i="0" dirty="0">
                <a:effectLst/>
                <a:latin typeface="Courier New" panose="02070309020205020404" pitchFamily="49" charset="0"/>
              </a:rPr>
              <a:t>代码主要思路；</a:t>
            </a:r>
            <a:br>
              <a:rPr lang="zh-CN" altLang="en-US" dirty="0"/>
            </a:br>
            <a:r>
              <a:rPr lang="en-US" altLang="zh-CN" b="0" i="0" dirty="0">
                <a:effectLst/>
                <a:latin typeface="Times New Roman" panose="02020603050405020304" pitchFamily="18" charset="0"/>
              </a:rPr>
              <a:t>- </a:t>
            </a:r>
            <a:r>
              <a:rPr lang="zh-CN" altLang="en-US" b="0" i="0" dirty="0">
                <a:effectLst/>
                <a:latin typeface="Courier New" panose="02070309020205020404" pitchFamily="49" charset="0"/>
              </a:rPr>
              <a:t>实验结果展示与分析；</a:t>
            </a:r>
            <a:br>
              <a:rPr lang="zh-CN" altLang="en-US" dirty="0"/>
            </a:br>
            <a:r>
              <a:rPr lang="en-US" altLang="zh-CN" b="0" i="0" dirty="0">
                <a:effectLst/>
                <a:latin typeface="Times New Roman" panose="02020603050405020304" pitchFamily="18" charset="0"/>
              </a:rPr>
              <a:t>- </a:t>
            </a:r>
            <a:r>
              <a:rPr lang="zh-CN" altLang="en-US" b="0" i="0" dirty="0">
                <a:effectLst/>
                <a:latin typeface="Courier New" panose="02070309020205020404" pitchFamily="49" charset="0"/>
              </a:rPr>
              <a:t>思考题解答</a:t>
            </a:r>
            <a:endParaRPr lang="en-US" altLang="zh-CN" b="0" i="0" dirty="0">
              <a:effectLst/>
              <a:latin typeface="Times New Roman" panose="02020603050405020304" pitchFamily="18" charset="0"/>
            </a:endParaRPr>
          </a:p>
        </p:txBody>
      </p:sp>
      <p:sp>
        <p:nvSpPr>
          <p:cNvPr id="4" name="灯片编号占位符 3">
            <a:extLst>
              <a:ext uri="{FF2B5EF4-FFF2-40B4-BE49-F238E27FC236}">
                <a16:creationId xmlns:a16="http://schemas.microsoft.com/office/drawing/2014/main" id="{A30CB287-4B20-8BCC-D891-B4A715CF231E}"/>
              </a:ext>
            </a:extLst>
          </p:cNvPr>
          <p:cNvSpPr>
            <a:spLocks noGrp="1"/>
          </p:cNvSpPr>
          <p:nvPr>
            <p:ph type="sldNum" sz="quarter" idx="12"/>
          </p:nvPr>
        </p:nvSpPr>
        <p:spPr/>
        <p:txBody>
          <a:bodyPr/>
          <a:lstStyle/>
          <a:p>
            <a:fld id="{27C45CD9-0508-4D1E-923D-4DFDAA610D19}" type="slidenum">
              <a:rPr lang="zh-CN" altLang="en-US" smtClean="0"/>
              <a:t>16</a:t>
            </a:fld>
            <a:endParaRPr lang="zh-CN" altLang="en-US"/>
          </a:p>
        </p:txBody>
      </p:sp>
    </p:spTree>
    <p:extLst>
      <p:ext uri="{BB962C8B-B14F-4D97-AF65-F5344CB8AC3E}">
        <p14:creationId xmlns:p14="http://schemas.microsoft.com/office/powerpoint/2010/main" val="1421792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谢谢！</a:t>
            </a:r>
          </a:p>
        </p:txBody>
      </p:sp>
    </p:spTree>
    <p:extLst>
      <p:ext uri="{BB962C8B-B14F-4D97-AF65-F5344CB8AC3E}">
        <p14:creationId xmlns:p14="http://schemas.microsoft.com/office/powerpoint/2010/main" val="162420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实验目的</a:t>
            </a:r>
          </a:p>
        </p:txBody>
      </p:sp>
      <p:sp>
        <p:nvSpPr>
          <p:cNvPr id="3" name="内容占位符 2"/>
          <p:cNvSpPr>
            <a:spLocks noGrp="1"/>
          </p:cNvSpPr>
          <p:nvPr>
            <p:ph idx="1"/>
          </p:nvPr>
        </p:nvSpPr>
        <p:spPr/>
        <p:txBody>
          <a:bodyPr/>
          <a:lstStyle/>
          <a:p>
            <a:r>
              <a:rPr lang="zh-CN" altLang="en-US" b="0" i="0" dirty="0">
                <a:effectLst/>
                <a:latin typeface="Courier New" panose="02070309020205020404" pitchFamily="49" charset="0"/>
              </a:rPr>
              <a:t>掌握强化学习的</a:t>
            </a:r>
            <a:r>
              <a:rPr lang="zh-CN" altLang="en-US" dirty="0">
                <a:latin typeface="Courier New" panose="02070309020205020404" pitchFamily="49" charset="0"/>
              </a:rPr>
              <a:t>基本</a:t>
            </a:r>
            <a:r>
              <a:rPr lang="zh-CN" altLang="en-US" b="0" i="0" dirty="0">
                <a:effectLst/>
                <a:latin typeface="Courier New" panose="02070309020205020404" pitchFamily="49" charset="0"/>
              </a:rPr>
              <a:t>概念和原理；</a:t>
            </a:r>
            <a:endParaRPr lang="en-US" altLang="zh-CN" b="0" i="0" dirty="0">
              <a:effectLst/>
              <a:latin typeface="Courier New" panose="02070309020205020404" pitchFamily="49" charset="0"/>
            </a:endParaRPr>
          </a:p>
          <a:p>
            <a:r>
              <a:rPr lang="zh-CN" altLang="en-US" b="0" i="0" dirty="0">
                <a:effectLst/>
                <a:latin typeface="Courier New" panose="02070309020205020404" pitchFamily="49" charset="0"/>
              </a:rPr>
              <a:t>学会使用强化学习 </a:t>
            </a:r>
            <a:r>
              <a:rPr lang="en-US" altLang="zh-CN" b="0" i="0" dirty="0">
                <a:effectLst/>
                <a:latin typeface="+mn-ea"/>
              </a:rPr>
              <a:t>DQN </a:t>
            </a:r>
            <a:r>
              <a:rPr lang="zh-CN" altLang="en-US" b="0" i="0" dirty="0">
                <a:effectLst/>
                <a:latin typeface="Courier New" panose="02070309020205020404" pitchFamily="49" charset="0"/>
              </a:rPr>
              <a:t>算法解决实际问题</a:t>
            </a:r>
            <a:endParaRPr lang="en-US" altLang="zh-CN" b="0" i="0" dirty="0">
              <a:effectLst/>
              <a:latin typeface="Courier New" panose="02070309020205020404" pitchFamily="49" charset="0"/>
            </a:endParaRPr>
          </a:p>
          <a:p>
            <a:r>
              <a:rPr lang="zh-CN" altLang="en-US" b="0" i="0" dirty="0">
                <a:effectLst/>
                <a:latin typeface="Courier New" panose="02070309020205020404" pitchFamily="49" charset="0"/>
              </a:rPr>
              <a:t>理解并学习算法参数调优，学会分析算法的收敛性与效果。</a:t>
            </a:r>
            <a:endParaRPr lang="zh-CN" altLang="en-US" dirty="0"/>
          </a:p>
        </p:txBody>
      </p:sp>
      <p:sp>
        <p:nvSpPr>
          <p:cNvPr id="4" name="灯片编号占位符 3"/>
          <p:cNvSpPr>
            <a:spLocks noGrp="1"/>
          </p:cNvSpPr>
          <p:nvPr>
            <p:ph type="sldNum" sz="quarter" idx="12"/>
          </p:nvPr>
        </p:nvSpPr>
        <p:spPr/>
        <p:txBody>
          <a:bodyPr/>
          <a:lstStyle/>
          <a:p>
            <a:fld id="{27C45CD9-0508-4D1E-923D-4DFDAA610D19}" type="slidenum">
              <a:rPr lang="zh-CN" altLang="en-US" smtClean="0"/>
              <a:t>2</a:t>
            </a:fld>
            <a:endParaRPr lang="zh-CN" altLang="en-US"/>
          </a:p>
        </p:txBody>
      </p:sp>
    </p:spTree>
    <p:extLst>
      <p:ext uri="{BB962C8B-B14F-4D97-AF65-F5344CB8AC3E}">
        <p14:creationId xmlns:p14="http://schemas.microsoft.com/office/powerpoint/2010/main" val="273955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实验原理</a:t>
            </a:r>
          </a:p>
        </p:txBody>
      </p:sp>
      <p:sp>
        <p:nvSpPr>
          <p:cNvPr id="3" name="内容占位符 2"/>
          <p:cNvSpPr>
            <a:spLocks noGrp="1"/>
          </p:cNvSpPr>
          <p:nvPr>
            <p:ph idx="1"/>
          </p:nvPr>
        </p:nvSpPr>
        <p:spPr/>
        <p:txBody>
          <a:bodyPr/>
          <a:lstStyle/>
          <a:p>
            <a:r>
              <a:rPr lang="zh-CN" altLang="en-US" dirty="0">
                <a:latin typeface="Courier New" panose="02070309020205020404" pitchFamily="49" charset="0"/>
              </a:rPr>
              <a:t>强化学习基本概念</a:t>
            </a:r>
            <a:endParaRPr lang="en-US" altLang="zh-CN" dirty="0">
              <a:latin typeface="Courier New" panose="02070309020205020404" pitchFamily="49" charset="0"/>
            </a:endParaRPr>
          </a:p>
          <a:p>
            <a:pPr lvl="1"/>
            <a:r>
              <a:rPr lang="zh-CN" altLang="en-US" b="0" i="0" dirty="0">
                <a:effectLst/>
                <a:latin typeface="Courier New" panose="02070309020205020404" pitchFamily="49" charset="0"/>
              </a:rPr>
              <a:t>强化学习的重点在于智能体通过与环境交互，获得奖励，并在该过程中不断优化策略以在未来获得最大累积奖励。</a:t>
            </a:r>
            <a:br>
              <a:rPr lang="zh-CN" altLang="en-US" dirty="0"/>
            </a:br>
            <a:endParaRPr lang="zh-CN" altLang="en-US" dirty="0"/>
          </a:p>
        </p:txBody>
      </p:sp>
      <p:sp>
        <p:nvSpPr>
          <p:cNvPr id="4" name="灯片编号占位符 3"/>
          <p:cNvSpPr>
            <a:spLocks noGrp="1"/>
          </p:cNvSpPr>
          <p:nvPr>
            <p:ph type="sldNum" sz="quarter" idx="12"/>
          </p:nvPr>
        </p:nvSpPr>
        <p:spPr/>
        <p:txBody>
          <a:bodyPr/>
          <a:lstStyle/>
          <a:p>
            <a:fld id="{27C45CD9-0508-4D1E-923D-4DFDAA610D19}" type="slidenum">
              <a:rPr lang="zh-CN" altLang="en-US" smtClean="0"/>
              <a:t>3</a:t>
            </a:fld>
            <a:endParaRPr lang="zh-CN" altLang="en-US"/>
          </a:p>
        </p:txBody>
      </p:sp>
      <p:pic>
        <p:nvPicPr>
          <p:cNvPr id="6" name="图片 5">
            <a:extLst>
              <a:ext uri="{FF2B5EF4-FFF2-40B4-BE49-F238E27FC236}">
                <a16:creationId xmlns:a16="http://schemas.microsoft.com/office/drawing/2014/main" id="{B8A9B50E-66DD-9259-DF79-2E662037DE0F}"/>
              </a:ext>
            </a:extLst>
          </p:cNvPr>
          <p:cNvPicPr>
            <a:picLocks noChangeAspect="1"/>
          </p:cNvPicPr>
          <p:nvPr/>
        </p:nvPicPr>
        <p:blipFill>
          <a:blip r:embed="rId2"/>
          <a:stretch>
            <a:fillRect/>
          </a:stretch>
        </p:blipFill>
        <p:spPr>
          <a:xfrm>
            <a:off x="3456743" y="2723245"/>
            <a:ext cx="4725059" cy="2181529"/>
          </a:xfrm>
          <a:prstGeom prst="rect">
            <a:avLst/>
          </a:prstGeom>
        </p:spPr>
      </p:pic>
    </p:spTree>
    <p:extLst>
      <p:ext uri="{BB962C8B-B14F-4D97-AF65-F5344CB8AC3E}">
        <p14:creationId xmlns:p14="http://schemas.microsoft.com/office/powerpoint/2010/main" val="408224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实验原理</a:t>
            </a:r>
          </a:p>
        </p:txBody>
      </p:sp>
      <p:sp>
        <p:nvSpPr>
          <p:cNvPr id="3" name="内容占位符 2"/>
          <p:cNvSpPr>
            <a:spLocks noGrp="1"/>
          </p:cNvSpPr>
          <p:nvPr>
            <p:ph idx="1"/>
          </p:nvPr>
        </p:nvSpPr>
        <p:spPr/>
        <p:txBody>
          <a:bodyPr/>
          <a:lstStyle/>
          <a:p>
            <a:r>
              <a:rPr lang="zh-CN" altLang="en-US">
                <a:latin typeface="Courier New" panose="02070309020205020404" pitchFamily="49" charset="0"/>
              </a:rPr>
              <a:t>马尔可夫</a:t>
            </a:r>
            <a:r>
              <a:rPr lang="zh-CN" altLang="en-US" dirty="0">
                <a:latin typeface="Courier New" panose="02070309020205020404" pitchFamily="49" charset="0"/>
              </a:rPr>
              <a:t>决策过程</a:t>
            </a:r>
            <a:endParaRPr lang="en-US" altLang="zh-CN" dirty="0">
              <a:latin typeface="Courier New" panose="02070309020205020404" pitchFamily="49" charset="0"/>
            </a:endParaRPr>
          </a:p>
          <a:p>
            <a:pPr lvl="1"/>
            <a:r>
              <a:rPr lang="zh-CN" altLang="en-US" b="0" i="0" dirty="0">
                <a:effectLst/>
                <a:latin typeface="Courier New" panose="02070309020205020404" pitchFamily="49" charset="0"/>
              </a:rPr>
              <a:t>马尔可夫决策过程可形式化地描述为五元组 </a:t>
            </a:r>
            <a:r>
              <a:rPr lang="en-US" altLang="zh-CN" b="0" i="0" dirty="0">
                <a:effectLst/>
                <a:latin typeface="Times New Roman" panose="02020603050405020304" pitchFamily="18" charset="0"/>
              </a:rPr>
              <a:t>&lt; S, A, P, R, </a:t>
            </a:r>
            <a:r>
              <a:rPr lang="el-GR" altLang="zh-CN" b="0" i="0" dirty="0">
                <a:effectLst/>
                <a:latin typeface="Courier New" panose="02070309020205020404" pitchFamily="49" charset="0"/>
              </a:rPr>
              <a:t>γ </a:t>
            </a:r>
            <a:r>
              <a:rPr lang="el-GR" altLang="zh-CN" b="0" i="0" dirty="0">
                <a:effectLst/>
                <a:latin typeface="Times New Roman" panose="02020603050405020304" pitchFamily="18" charset="0"/>
              </a:rPr>
              <a:t>&gt;</a:t>
            </a:r>
            <a:r>
              <a:rPr lang="zh-CN" altLang="el-GR" b="0" i="0" dirty="0">
                <a:effectLst/>
                <a:latin typeface="Courier New" panose="02070309020205020404" pitchFamily="49" charset="0"/>
              </a:rPr>
              <a:t>。</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在每一步时间 </a:t>
            </a:r>
            <a:r>
              <a:rPr lang="en-US" altLang="zh-CN" b="0" i="0" dirty="0">
                <a:effectLst/>
                <a:latin typeface="Times New Roman" panose="02020603050405020304" pitchFamily="18" charset="0"/>
              </a:rPr>
              <a:t>t </a:t>
            </a:r>
            <a:r>
              <a:rPr lang="zh-CN" altLang="en-US" b="0" i="0" dirty="0">
                <a:effectLst/>
                <a:latin typeface="Courier New" panose="02070309020205020404" pitchFamily="49" charset="0"/>
              </a:rPr>
              <a:t>中，智能体基于当前状态 </a:t>
            </a:r>
            <a:r>
              <a:rPr lang="en-US" altLang="zh-CN" b="0" i="0" dirty="0">
                <a:effectLst/>
                <a:latin typeface="Times New Roman" panose="02020603050405020304" pitchFamily="18" charset="0"/>
              </a:rPr>
              <a:t>St </a:t>
            </a:r>
            <a:r>
              <a:rPr lang="zh-CN" altLang="en-US" b="0" i="0" dirty="0">
                <a:effectLst/>
                <a:latin typeface="Courier New" panose="02070309020205020404" pitchFamily="49" charset="0"/>
              </a:rPr>
              <a:t>选择动作 </a:t>
            </a:r>
            <a:r>
              <a:rPr lang="en-US" altLang="zh-CN" b="0" i="0" dirty="0">
                <a:effectLst/>
                <a:latin typeface="Times New Roman" panose="02020603050405020304" pitchFamily="18" charset="0"/>
              </a:rPr>
              <a:t>At</a:t>
            </a:r>
            <a:r>
              <a:rPr lang="zh-CN" altLang="en-US" b="0" i="0" dirty="0">
                <a:effectLst/>
                <a:latin typeface="Courier New" panose="02070309020205020404" pitchFamily="49" charset="0"/>
              </a:rPr>
              <a:t>，随后与环境交互并获得奖励 </a:t>
            </a:r>
            <a:r>
              <a:rPr lang="en-US" altLang="zh-CN" b="0" i="0" dirty="0">
                <a:effectLst/>
                <a:latin typeface="Times New Roman" panose="02020603050405020304" pitchFamily="18" charset="0"/>
              </a:rPr>
              <a:t>Rt+1</a:t>
            </a:r>
            <a:r>
              <a:rPr lang="zh-CN" altLang="en-US" b="0" i="0" dirty="0">
                <a:effectLst/>
                <a:latin typeface="Courier New" panose="02070309020205020404" pitchFamily="49" charset="0"/>
              </a:rPr>
              <a:t>。紧接着根据转移概率和奖励函数更新状态为 </a:t>
            </a:r>
            <a:r>
              <a:rPr lang="en-US" altLang="zh-CN" b="0" i="0" dirty="0">
                <a:effectLst/>
                <a:latin typeface="Times New Roman" panose="02020603050405020304" pitchFamily="18" charset="0"/>
              </a:rPr>
              <a:t>St+1</a:t>
            </a:r>
            <a:r>
              <a:rPr lang="zh-CN" altLang="en-US" b="0" i="0" dirty="0">
                <a:effectLst/>
                <a:latin typeface="Courier New" panose="02070309020205020404" pitchFamily="49" charset="0"/>
              </a:rPr>
              <a:t>，如此循环直至任务结束。</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累计奖励之和：</a:t>
            </a:r>
            <a:endParaRPr lang="en-US" altLang="zh-CN" b="0" i="0" dirty="0">
              <a:effectLst/>
              <a:latin typeface="Courier New" panose="02070309020205020404" pitchFamily="49" charset="0"/>
            </a:endParaRPr>
          </a:p>
          <a:p>
            <a:pPr lvl="1"/>
            <a:endParaRPr lang="en-US" altLang="zh-CN" dirty="0">
              <a:latin typeface="Courier New" panose="02070309020205020404" pitchFamily="49" charset="0"/>
            </a:endParaRPr>
          </a:p>
          <a:p>
            <a:pPr lvl="1"/>
            <a:endParaRPr lang="en-US" altLang="zh-CN" dirty="0">
              <a:latin typeface="Courier New" panose="02070309020205020404" pitchFamily="49" charset="0"/>
            </a:endParaRPr>
          </a:p>
          <a:p>
            <a:pPr lvl="1"/>
            <a:endParaRPr lang="en-US" altLang="zh-CN" dirty="0">
              <a:latin typeface="Courier New" panose="02070309020205020404" pitchFamily="49" charset="0"/>
            </a:endParaRPr>
          </a:p>
          <a:p>
            <a:pPr lvl="1"/>
            <a:r>
              <a:rPr lang="zh-CN" altLang="en-US" b="0" i="0" dirty="0">
                <a:effectLst/>
                <a:latin typeface="Courier New" panose="02070309020205020404" pitchFamily="49" charset="0"/>
              </a:rPr>
              <a:t>强化学习的目标在于寻找一个策略，使得智能体从初始状态出发时能获得最大的期望回报。</a:t>
            </a:r>
            <a:endParaRPr lang="zh-CN" altLang="en-US" dirty="0"/>
          </a:p>
        </p:txBody>
      </p:sp>
      <p:sp>
        <p:nvSpPr>
          <p:cNvPr id="4" name="灯片编号占位符 3"/>
          <p:cNvSpPr>
            <a:spLocks noGrp="1"/>
          </p:cNvSpPr>
          <p:nvPr>
            <p:ph type="sldNum" sz="quarter" idx="12"/>
          </p:nvPr>
        </p:nvSpPr>
        <p:spPr/>
        <p:txBody>
          <a:bodyPr/>
          <a:lstStyle/>
          <a:p>
            <a:fld id="{27C45CD9-0508-4D1E-923D-4DFDAA610D19}" type="slidenum">
              <a:rPr lang="zh-CN" altLang="en-US" smtClean="0"/>
              <a:t>4</a:t>
            </a:fld>
            <a:endParaRPr lang="zh-CN" altLang="en-US"/>
          </a:p>
        </p:txBody>
      </p:sp>
      <p:pic>
        <p:nvPicPr>
          <p:cNvPr id="7" name="图片 6">
            <a:extLst>
              <a:ext uri="{FF2B5EF4-FFF2-40B4-BE49-F238E27FC236}">
                <a16:creationId xmlns:a16="http://schemas.microsoft.com/office/drawing/2014/main" id="{C4751B87-7355-1134-08D1-8BD29FD26AB8}"/>
              </a:ext>
            </a:extLst>
          </p:cNvPr>
          <p:cNvPicPr>
            <a:picLocks noChangeAspect="1"/>
          </p:cNvPicPr>
          <p:nvPr/>
        </p:nvPicPr>
        <p:blipFill>
          <a:blip r:embed="rId2"/>
          <a:stretch>
            <a:fillRect/>
          </a:stretch>
        </p:blipFill>
        <p:spPr>
          <a:xfrm>
            <a:off x="3904457" y="3577166"/>
            <a:ext cx="3886742" cy="838317"/>
          </a:xfrm>
          <a:prstGeom prst="rect">
            <a:avLst/>
          </a:prstGeom>
        </p:spPr>
      </p:pic>
    </p:spTree>
    <p:extLst>
      <p:ext uri="{BB962C8B-B14F-4D97-AF65-F5344CB8AC3E}">
        <p14:creationId xmlns:p14="http://schemas.microsoft.com/office/powerpoint/2010/main" val="28031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实验原理</a:t>
            </a:r>
          </a:p>
        </p:txBody>
      </p:sp>
      <p:sp>
        <p:nvSpPr>
          <p:cNvPr id="3" name="内容占位符 2"/>
          <p:cNvSpPr>
            <a:spLocks noGrp="1"/>
          </p:cNvSpPr>
          <p:nvPr>
            <p:ph idx="1"/>
          </p:nvPr>
        </p:nvSpPr>
        <p:spPr/>
        <p:txBody>
          <a:bodyPr/>
          <a:lstStyle/>
          <a:p>
            <a:r>
              <a:rPr lang="zh-CN" altLang="en-US" b="0" i="0" dirty="0">
                <a:effectLst/>
                <a:latin typeface="Courier New" panose="02070309020205020404" pitchFamily="49" charset="0"/>
              </a:rPr>
              <a:t>时序差分算法与 </a:t>
            </a:r>
            <a:r>
              <a:rPr lang="en-US" altLang="zh-CN" b="0" i="0" dirty="0">
                <a:effectLst/>
                <a:latin typeface="Times New Roman" panose="02020603050405020304" pitchFamily="18" charset="0"/>
              </a:rPr>
              <a:t>Q-learning</a:t>
            </a:r>
          </a:p>
          <a:p>
            <a:pPr lvl="1"/>
            <a:r>
              <a:rPr lang="zh-CN" altLang="en-US" b="0" i="0" dirty="0">
                <a:effectLst/>
                <a:latin typeface="Courier New" panose="02070309020205020404" pitchFamily="49" charset="0"/>
              </a:rPr>
              <a:t>价值函数用来评估状态或状态</a:t>
            </a:r>
            <a:r>
              <a:rPr lang="en-US" altLang="zh-CN" b="0" i="0" dirty="0">
                <a:effectLst/>
                <a:latin typeface="Times New Roman" panose="02020603050405020304" pitchFamily="18" charset="0"/>
              </a:rPr>
              <a:t>-</a:t>
            </a:r>
            <a:r>
              <a:rPr lang="zh-CN" altLang="en-US" b="0" i="0" dirty="0">
                <a:effectLst/>
                <a:latin typeface="Courier New" panose="02070309020205020404" pitchFamily="49" charset="0"/>
              </a:rPr>
              <a:t>动作对在未来所能获得的期望累积奖励，常见的有状态价值函数 </a:t>
            </a:r>
            <a:r>
              <a:rPr lang="en-US" altLang="zh-CN" b="0" i="0" dirty="0">
                <a:effectLst/>
                <a:latin typeface="Times New Roman" panose="02020603050405020304" pitchFamily="18" charset="0"/>
              </a:rPr>
              <a:t>V(s) = E[</a:t>
            </a:r>
            <a:r>
              <a:rPr lang="en-US" altLang="zh-CN" b="0" i="0" dirty="0" err="1">
                <a:effectLst/>
                <a:latin typeface="Times New Roman" panose="02020603050405020304" pitchFamily="18" charset="0"/>
              </a:rPr>
              <a:t>Gt|St</a:t>
            </a:r>
            <a:r>
              <a:rPr lang="en-US" altLang="zh-CN" b="0" i="0" dirty="0">
                <a:effectLst/>
                <a:latin typeface="Times New Roman" panose="02020603050405020304" pitchFamily="18" charset="0"/>
              </a:rPr>
              <a:t> = s] </a:t>
            </a:r>
            <a:r>
              <a:rPr lang="zh-CN" altLang="en-US" b="0" i="0" dirty="0">
                <a:effectLst/>
                <a:latin typeface="Courier New" panose="02070309020205020404" pitchFamily="49" charset="0"/>
              </a:rPr>
              <a:t>和动作价值函数</a:t>
            </a:r>
            <a:r>
              <a:rPr lang="en-US" altLang="zh-CN" b="0" i="0" dirty="0">
                <a:effectLst/>
                <a:latin typeface="Times New Roman" panose="02020603050405020304" pitchFamily="18" charset="0"/>
              </a:rPr>
              <a:t>Q(s, a) = E[</a:t>
            </a:r>
            <a:r>
              <a:rPr lang="en-US" altLang="zh-CN" b="0" i="0" dirty="0" err="1">
                <a:effectLst/>
                <a:latin typeface="Times New Roman" panose="02020603050405020304" pitchFamily="18" charset="0"/>
              </a:rPr>
              <a:t>Gt|St</a:t>
            </a:r>
            <a:r>
              <a:rPr lang="en-US" altLang="zh-CN" b="0" i="0" dirty="0">
                <a:effectLst/>
                <a:latin typeface="Times New Roman" panose="02020603050405020304" pitchFamily="18" charset="0"/>
              </a:rPr>
              <a:t> = s, At =a]</a:t>
            </a:r>
            <a:r>
              <a:rPr lang="zh-CN" altLang="en-US" b="0" i="0" dirty="0">
                <a:effectLst/>
                <a:latin typeface="Courier New" panose="02070309020205020404" pitchFamily="49" charset="0"/>
              </a:rPr>
              <a:t>。</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时序差分</a:t>
            </a:r>
            <a:r>
              <a:rPr lang="zh-CN" altLang="en-US" dirty="0">
                <a:latin typeface="Courier New" panose="02070309020205020404" pitchFamily="49" charset="0"/>
              </a:rPr>
              <a:t>算法：</a:t>
            </a:r>
            <a:r>
              <a:rPr lang="zh-CN" altLang="en-US" b="0" i="0" dirty="0">
                <a:effectLst/>
                <a:latin typeface="Courier New" panose="02070309020205020404" pitchFamily="49" charset="0"/>
              </a:rPr>
              <a:t>用当前获得的奖励加上下一个状态的价值估计来作为在当前状态会获得的回报：</a:t>
            </a:r>
            <a:endParaRPr lang="en-US" altLang="zh-CN" b="0" i="0" dirty="0">
              <a:effectLst/>
              <a:latin typeface="Courier New" panose="02070309020205020404" pitchFamily="49" charset="0"/>
            </a:endParaRPr>
          </a:p>
          <a:p>
            <a:pPr lvl="1"/>
            <a:endParaRPr lang="en-US" altLang="zh-CN" dirty="0">
              <a:latin typeface="Courier New" panose="02070309020205020404" pitchFamily="49" charset="0"/>
            </a:endParaRPr>
          </a:p>
          <a:p>
            <a:pPr lvl="1"/>
            <a:endParaRPr lang="en-US" altLang="zh-CN" dirty="0">
              <a:latin typeface="Courier New" panose="02070309020205020404" pitchFamily="49" charset="0"/>
            </a:endParaRPr>
          </a:p>
          <a:p>
            <a:pPr lvl="1"/>
            <a:r>
              <a:rPr lang="en-US" altLang="zh-CN" b="0" i="0" dirty="0">
                <a:effectLst/>
                <a:latin typeface="Times New Roman" panose="02020603050405020304" pitchFamily="18" charset="0"/>
              </a:rPr>
              <a:t>Q-learning </a:t>
            </a:r>
            <a:r>
              <a:rPr lang="zh-CN" altLang="en-US" b="0" i="0" dirty="0">
                <a:effectLst/>
                <a:latin typeface="Courier New" panose="02070309020205020404" pitchFamily="49" charset="0"/>
              </a:rPr>
              <a:t>是一种非常著名的基于时序差分算法的强化学习算法</a:t>
            </a:r>
            <a:r>
              <a:rPr lang="en-US" altLang="zh-CN" b="0" i="0" dirty="0">
                <a:effectLst/>
                <a:latin typeface="Courier New" panose="02070309020205020404" pitchFamily="49" charset="0"/>
              </a:rPr>
              <a:t>:</a:t>
            </a:r>
            <a:endParaRPr lang="zh-CN" altLang="en-US" dirty="0"/>
          </a:p>
        </p:txBody>
      </p:sp>
      <p:sp>
        <p:nvSpPr>
          <p:cNvPr id="4" name="灯片编号占位符 3"/>
          <p:cNvSpPr>
            <a:spLocks noGrp="1"/>
          </p:cNvSpPr>
          <p:nvPr>
            <p:ph type="sldNum" sz="quarter" idx="12"/>
          </p:nvPr>
        </p:nvSpPr>
        <p:spPr/>
        <p:txBody>
          <a:bodyPr/>
          <a:lstStyle/>
          <a:p>
            <a:fld id="{27C45CD9-0508-4D1E-923D-4DFDAA610D19}" type="slidenum">
              <a:rPr lang="zh-CN" altLang="en-US" smtClean="0"/>
              <a:t>5</a:t>
            </a:fld>
            <a:endParaRPr lang="zh-CN" altLang="en-US"/>
          </a:p>
        </p:txBody>
      </p:sp>
      <p:pic>
        <p:nvPicPr>
          <p:cNvPr id="6" name="图片 5">
            <a:extLst>
              <a:ext uri="{FF2B5EF4-FFF2-40B4-BE49-F238E27FC236}">
                <a16:creationId xmlns:a16="http://schemas.microsoft.com/office/drawing/2014/main" id="{2AD07241-5B73-C62E-5048-FADAA3923821}"/>
              </a:ext>
            </a:extLst>
          </p:cNvPr>
          <p:cNvPicPr>
            <a:picLocks noChangeAspect="1"/>
          </p:cNvPicPr>
          <p:nvPr/>
        </p:nvPicPr>
        <p:blipFill>
          <a:blip r:embed="rId2"/>
          <a:stretch>
            <a:fillRect/>
          </a:stretch>
        </p:blipFill>
        <p:spPr>
          <a:xfrm>
            <a:off x="3553522" y="3530726"/>
            <a:ext cx="4363059" cy="590632"/>
          </a:xfrm>
          <a:prstGeom prst="rect">
            <a:avLst/>
          </a:prstGeom>
        </p:spPr>
      </p:pic>
      <p:pic>
        <p:nvPicPr>
          <p:cNvPr id="9" name="图片 8">
            <a:extLst>
              <a:ext uri="{FF2B5EF4-FFF2-40B4-BE49-F238E27FC236}">
                <a16:creationId xmlns:a16="http://schemas.microsoft.com/office/drawing/2014/main" id="{0A4B254F-B6CC-B68F-A07E-D87DDE7273F9}"/>
              </a:ext>
            </a:extLst>
          </p:cNvPr>
          <p:cNvPicPr>
            <a:picLocks noChangeAspect="1"/>
          </p:cNvPicPr>
          <p:nvPr/>
        </p:nvPicPr>
        <p:blipFill>
          <a:blip r:embed="rId3"/>
          <a:stretch>
            <a:fillRect/>
          </a:stretch>
        </p:blipFill>
        <p:spPr>
          <a:xfrm>
            <a:off x="3083916" y="4742985"/>
            <a:ext cx="6144482" cy="562053"/>
          </a:xfrm>
          <a:prstGeom prst="rect">
            <a:avLst/>
          </a:prstGeom>
        </p:spPr>
      </p:pic>
    </p:spTree>
    <p:extLst>
      <p:ext uri="{BB962C8B-B14F-4D97-AF65-F5344CB8AC3E}">
        <p14:creationId xmlns:p14="http://schemas.microsoft.com/office/powerpoint/2010/main" val="206924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实验原理</a:t>
            </a:r>
          </a:p>
        </p:txBody>
      </p:sp>
      <p:sp>
        <p:nvSpPr>
          <p:cNvPr id="3" name="内容占位符 2"/>
          <p:cNvSpPr>
            <a:spLocks noGrp="1"/>
          </p:cNvSpPr>
          <p:nvPr>
            <p:ph idx="1"/>
          </p:nvPr>
        </p:nvSpPr>
        <p:spPr/>
        <p:txBody>
          <a:bodyPr/>
          <a:lstStyle/>
          <a:p>
            <a:r>
              <a:rPr lang="zh-CN" altLang="en-US" b="0" i="0" dirty="0">
                <a:effectLst/>
                <a:latin typeface="Courier New" panose="02070309020205020404" pitchFamily="49" charset="0"/>
              </a:rPr>
              <a:t>时序差分算法与 </a:t>
            </a:r>
            <a:r>
              <a:rPr lang="en-US" altLang="zh-CN" b="0" i="0" dirty="0">
                <a:effectLst/>
                <a:latin typeface="Times New Roman" panose="02020603050405020304" pitchFamily="18" charset="0"/>
              </a:rPr>
              <a:t>Q-learning</a:t>
            </a:r>
          </a:p>
          <a:p>
            <a:pPr lvl="1"/>
            <a:r>
              <a:rPr lang="en-US" altLang="zh-CN" dirty="0">
                <a:latin typeface="Times New Roman" panose="02020603050405020304" pitchFamily="18" charset="0"/>
              </a:rPr>
              <a:t>Q-learning</a:t>
            </a:r>
            <a:r>
              <a:rPr lang="zh-CN" altLang="en-US" dirty="0">
                <a:latin typeface="Times New Roman" panose="02020603050405020304" pitchFamily="18" charset="0"/>
              </a:rPr>
              <a:t>算法流程：</a:t>
            </a: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27C45CD9-0508-4D1E-923D-4DFDAA610D19}" type="slidenum">
              <a:rPr lang="zh-CN" altLang="en-US" smtClean="0"/>
              <a:t>6</a:t>
            </a:fld>
            <a:endParaRPr lang="zh-CN" altLang="en-US"/>
          </a:p>
        </p:txBody>
      </p:sp>
      <p:pic>
        <p:nvPicPr>
          <p:cNvPr id="7" name="图片 6">
            <a:extLst>
              <a:ext uri="{FF2B5EF4-FFF2-40B4-BE49-F238E27FC236}">
                <a16:creationId xmlns:a16="http://schemas.microsoft.com/office/drawing/2014/main" id="{8357AEC8-3EC7-5D23-C7EA-55D758EDCAAD}"/>
              </a:ext>
            </a:extLst>
          </p:cNvPr>
          <p:cNvPicPr>
            <a:picLocks noChangeAspect="1"/>
          </p:cNvPicPr>
          <p:nvPr/>
        </p:nvPicPr>
        <p:blipFill>
          <a:blip r:embed="rId2"/>
          <a:stretch>
            <a:fillRect/>
          </a:stretch>
        </p:blipFill>
        <p:spPr>
          <a:xfrm>
            <a:off x="3636699" y="2459013"/>
            <a:ext cx="4686954" cy="2734057"/>
          </a:xfrm>
          <a:prstGeom prst="rect">
            <a:avLst/>
          </a:prstGeom>
        </p:spPr>
      </p:pic>
    </p:spTree>
    <p:extLst>
      <p:ext uri="{BB962C8B-B14F-4D97-AF65-F5344CB8AC3E}">
        <p14:creationId xmlns:p14="http://schemas.microsoft.com/office/powerpoint/2010/main" val="256104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实验原理</a:t>
            </a:r>
          </a:p>
        </p:txBody>
      </p:sp>
      <p:sp>
        <p:nvSpPr>
          <p:cNvPr id="3" name="内容占位符 2"/>
          <p:cNvSpPr>
            <a:spLocks noGrp="1"/>
          </p:cNvSpPr>
          <p:nvPr>
            <p:ph idx="1"/>
          </p:nvPr>
        </p:nvSpPr>
        <p:spPr/>
        <p:txBody>
          <a:bodyPr/>
          <a:lstStyle/>
          <a:p>
            <a:r>
              <a:rPr lang="zh-CN" altLang="en-US" b="0" i="0" dirty="0">
                <a:effectLst/>
                <a:latin typeface="Courier New" panose="02070309020205020404" pitchFamily="49" charset="0"/>
              </a:rPr>
              <a:t>深度</a:t>
            </a:r>
            <a:r>
              <a:rPr lang="en-US" altLang="zh-CN" dirty="0">
                <a:latin typeface="Times New Roman" panose="02020603050405020304" pitchFamily="18" charset="0"/>
              </a:rPr>
              <a:t>Q</a:t>
            </a:r>
            <a:r>
              <a:rPr lang="zh-CN" altLang="en-US" dirty="0">
                <a:latin typeface="Times New Roman" panose="02020603050405020304" pitchFamily="18" charset="0"/>
              </a:rPr>
              <a:t>网络（</a:t>
            </a:r>
            <a:r>
              <a:rPr lang="en-US" altLang="zh-CN" dirty="0">
                <a:latin typeface="Times New Roman" panose="02020603050405020304" pitchFamily="18" charset="0"/>
              </a:rPr>
              <a:t>DQN</a:t>
            </a:r>
            <a:r>
              <a:rPr lang="zh-CN" altLang="en-US" dirty="0">
                <a:latin typeface="Times New Roman" panose="02020603050405020304" pitchFamily="18" charset="0"/>
              </a:rPr>
              <a:t>）</a:t>
            </a:r>
            <a:endParaRPr lang="en-US" altLang="zh-CN" dirty="0">
              <a:latin typeface="Times New Roman" panose="02020603050405020304" pitchFamily="18" charset="0"/>
            </a:endParaRPr>
          </a:p>
          <a:p>
            <a:pPr lvl="1"/>
            <a:r>
              <a:rPr lang="zh-CN" altLang="en-US" b="0" i="0" dirty="0">
                <a:effectLst/>
                <a:latin typeface="Courier New" panose="02070309020205020404" pitchFamily="49" charset="0"/>
              </a:rPr>
              <a:t>因为传统的表格表示法受限于状态和动作数量，所以 </a:t>
            </a:r>
            <a:r>
              <a:rPr lang="en-US" altLang="zh-CN" b="0" i="0" dirty="0">
                <a:effectLst/>
                <a:latin typeface="Times New Roman" panose="02020603050405020304" pitchFamily="18" charset="0"/>
              </a:rPr>
              <a:t>Q-learning </a:t>
            </a:r>
            <a:r>
              <a:rPr lang="zh-CN" altLang="en-US" b="0" i="0" dirty="0">
                <a:effectLst/>
                <a:latin typeface="Courier New" panose="02070309020205020404" pitchFamily="49" charset="0"/>
              </a:rPr>
              <a:t>算法基本只能应用在状态和动作都是离散的、并且空间都比较小的环境。</a:t>
            </a:r>
            <a:endParaRPr lang="en-US" altLang="zh-CN" b="0" i="0" dirty="0">
              <a:effectLst/>
              <a:latin typeface="Courier New" panose="02070309020205020404" pitchFamily="49" charset="0"/>
            </a:endParaRPr>
          </a:p>
          <a:p>
            <a:pPr lvl="1"/>
            <a:r>
              <a:rPr lang="en-US" altLang="zh-CN" b="0" i="0" dirty="0">
                <a:effectLst/>
                <a:latin typeface="Times New Roman" panose="02020603050405020304" pitchFamily="18" charset="0"/>
              </a:rPr>
              <a:t>DQN</a:t>
            </a:r>
            <a:r>
              <a:rPr lang="zh-CN" altLang="en-US" b="0" i="0" dirty="0">
                <a:effectLst/>
                <a:latin typeface="Times New Roman" panose="02020603050405020304" pitchFamily="18" charset="0"/>
              </a:rPr>
              <a:t> </a:t>
            </a:r>
            <a:r>
              <a:rPr lang="zh-CN" altLang="en-US" b="0" i="0" dirty="0">
                <a:effectLst/>
                <a:latin typeface="Courier New" panose="02070309020205020404" pitchFamily="49" charset="0"/>
              </a:rPr>
              <a:t>用神经网络来逼近 </a:t>
            </a:r>
            <a:r>
              <a:rPr lang="en-US" altLang="zh-CN" b="0" i="0" dirty="0">
                <a:effectLst/>
                <a:latin typeface="Times New Roman" panose="02020603050405020304" pitchFamily="18" charset="0"/>
              </a:rPr>
              <a:t>Q </a:t>
            </a:r>
            <a:r>
              <a:rPr lang="zh-CN" altLang="en-US" b="0" i="0" dirty="0">
                <a:effectLst/>
                <a:latin typeface="Courier New" panose="02070309020205020404" pitchFamily="49" charset="0"/>
              </a:rPr>
              <a:t>函数。网络的输入维度是状态空间大小，网络的输出维度是动作空间大小。</a:t>
            </a:r>
            <a:endParaRPr lang="en-US" altLang="zh-CN" b="0" i="0" dirty="0">
              <a:effectLst/>
              <a:latin typeface="Courier New" panose="02070309020205020404" pitchFamily="49" charset="0"/>
            </a:endParaRPr>
          </a:p>
          <a:p>
            <a:pPr lvl="1"/>
            <a:r>
              <a:rPr lang="en-US" altLang="zh-CN" b="0" i="0" dirty="0">
                <a:effectLst/>
                <a:latin typeface="Times New Roman" panose="02020603050405020304" pitchFamily="18" charset="0"/>
              </a:rPr>
              <a:t>DQN</a:t>
            </a:r>
            <a:r>
              <a:rPr lang="zh-CN" altLang="en-US" b="0" i="0" dirty="0">
                <a:effectLst/>
                <a:latin typeface="Courier New" panose="02070309020205020404" pitchFamily="49" charset="0"/>
              </a:rPr>
              <a:t>引入了以下关键技术：</a:t>
            </a:r>
            <a:endParaRPr lang="en-US" altLang="zh-CN" b="0" i="0" dirty="0">
              <a:effectLst/>
              <a:latin typeface="Courier New" panose="02070309020205020404" pitchFamily="49" charset="0"/>
            </a:endParaRPr>
          </a:p>
          <a:p>
            <a:pPr lvl="2"/>
            <a:r>
              <a:rPr lang="zh-CN" altLang="en-US" b="0" i="0" dirty="0">
                <a:effectLst/>
                <a:latin typeface="Courier New" panose="02070309020205020404" pitchFamily="49" charset="0"/>
              </a:rPr>
              <a:t>经验回放（</a:t>
            </a:r>
            <a:r>
              <a:rPr lang="en-US" altLang="zh-CN" b="0" i="0" dirty="0">
                <a:effectLst/>
                <a:latin typeface="Times New Roman" panose="02020603050405020304" pitchFamily="18" charset="0"/>
              </a:rPr>
              <a:t>Experience Replay</a:t>
            </a:r>
            <a:r>
              <a:rPr lang="zh-CN" altLang="en-US" b="0" i="0" dirty="0">
                <a:effectLst/>
                <a:latin typeface="Courier New" panose="02070309020205020404" pitchFamily="49" charset="0"/>
              </a:rPr>
              <a:t>）：将 </a:t>
            </a:r>
            <a:r>
              <a:rPr lang="en-US" altLang="zh-CN" b="0" i="0" dirty="0">
                <a:effectLst/>
                <a:latin typeface="Times New Roman" panose="02020603050405020304" pitchFamily="18" charset="0"/>
              </a:rPr>
              <a:t>agent </a:t>
            </a:r>
            <a:r>
              <a:rPr lang="zh-CN" altLang="en-US" b="0" i="0" dirty="0">
                <a:effectLst/>
                <a:latin typeface="Courier New" panose="02070309020205020404" pitchFamily="49" charset="0"/>
              </a:rPr>
              <a:t>与环境交互的数据存储在缓冲区中，并在训练时随机抽取小批量样本，降低数据间相关性，改善训练稳定性。</a:t>
            </a:r>
            <a:endParaRPr lang="en-US" altLang="zh-CN" b="0" i="0" dirty="0">
              <a:effectLst/>
              <a:latin typeface="Courier New" panose="02070309020205020404" pitchFamily="49" charset="0"/>
            </a:endParaRPr>
          </a:p>
          <a:p>
            <a:pPr lvl="2"/>
            <a:r>
              <a:rPr lang="zh-CN" altLang="en-US" b="0" i="0" dirty="0">
                <a:effectLst/>
                <a:latin typeface="Courier New" panose="02070309020205020404" pitchFamily="49" charset="0"/>
              </a:rPr>
              <a:t>目标网络（</a:t>
            </a:r>
            <a:r>
              <a:rPr lang="en-US" altLang="zh-CN" b="0" i="0" dirty="0">
                <a:effectLst/>
                <a:latin typeface="Times New Roman" panose="02020603050405020304" pitchFamily="18" charset="0"/>
              </a:rPr>
              <a:t>Target Network</a:t>
            </a:r>
            <a:r>
              <a:rPr lang="zh-CN" altLang="en-US" b="0" i="0" dirty="0">
                <a:effectLst/>
                <a:latin typeface="Courier New" panose="02070309020205020404" pitchFamily="49" charset="0"/>
              </a:rPr>
              <a:t>）：设置与主网络结构相同但参数更新频率较低的目标网</a:t>
            </a:r>
            <a:br>
              <a:rPr lang="zh-CN" altLang="en-US" dirty="0"/>
            </a:br>
            <a:r>
              <a:rPr lang="zh-CN" altLang="en-US" b="0" i="0" dirty="0">
                <a:effectLst/>
                <a:latin typeface="Courier New" panose="02070309020205020404" pitchFamily="49" charset="0"/>
              </a:rPr>
              <a:t>络，以减少训练过程中的震荡和不稳定性。</a:t>
            </a:r>
            <a:endParaRPr lang="en-US" altLang="zh-CN" b="0" i="0" dirty="0">
              <a:effectLst/>
              <a:latin typeface="Courier New" panose="02070309020205020404" pitchFamily="49" charset="0"/>
            </a:endParaRPr>
          </a:p>
          <a:p>
            <a:pPr lvl="2"/>
            <a:r>
              <a:rPr lang="en-US" altLang="zh-CN" b="0" i="0" dirty="0">
                <a:effectLst/>
                <a:latin typeface="Times New Roman" panose="02020603050405020304" pitchFamily="18" charset="0"/>
              </a:rPr>
              <a:t>ε-</a:t>
            </a:r>
            <a:r>
              <a:rPr lang="zh-CN" altLang="en-US" b="0" i="0" dirty="0">
                <a:effectLst/>
                <a:latin typeface="Courier New" panose="02070309020205020404" pitchFamily="49" charset="0"/>
              </a:rPr>
              <a:t>贪婪策略（</a:t>
            </a:r>
            <a:r>
              <a:rPr lang="en-US" altLang="zh-CN" b="0" i="0" dirty="0">
                <a:effectLst/>
                <a:latin typeface="Times New Roman" panose="02020603050405020304" pitchFamily="18" charset="0"/>
              </a:rPr>
              <a:t>Epsilon Greedy</a:t>
            </a:r>
            <a:r>
              <a:rPr lang="zh-CN" altLang="en-US" b="0" i="0" dirty="0">
                <a:effectLst/>
                <a:latin typeface="Courier New" panose="02070309020205020404" pitchFamily="49" charset="0"/>
              </a:rPr>
              <a:t>）：通过</a:t>
            </a:r>
            <a:r>
              <a:rPr lang="en-US" altLang="zh-CN" b="0" i="0" dirty="0">
                <a:effectLst/>
                <a:latin typeface="Times New Roman" panose="02020603050405020304" pitchFamily="18" charset="0"/>
              </a:rPr>
              <a:t>ε-</a:t>
            </a:r>
            <a:r>
              <a:rPr lang="zh-CN" altLang="en-US" b="0" i="0" dirty="0">
                <a:effectLst/>
                <a:latin typeface="Courier New" panose="02070309020205020404" pitchFamily="49" charset="0"/>
              </a:rPr>
              <a:t>贪婪策略保证策略以一定的概率采取随机动作，保证了探索与利用的平衡。</a:t>
            </a:r>
            <a:br>
              <a:rPr lang="zh-CN" altLang="en-US" dirty="0"/>
            </a:b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27C45CD9-0508-4D1E-923D-4DFDAA610D19}" type="slidenum">
              <a:rPr lang="zh-CN" altLang="en-US" smtClean="0"/>
              <a:t>7</a:t>
            </a:fld>
            <a:endParaRPr lang="zh-CN" altLang="en-US"/>
          </a:p>
        </p:txBody>
      </p:sp>
    </p:spTree>
    <p:extLst>
      <p:ext uri="{BB962C8B-B14F-4D97-AF65-F5344CB8AC3E}">
        <p14:creationId xmlns:p14="http://schemas.microsoft.com/office/powerpoint/2010/main" val="92457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实验原理</a:t>
            </a:r>
          </a:p>
        </p:txBody>
      </p:sp>
      <p:sp>
        <p:nvSpPr>
          <p:cNvPr id="3" name="内容占位符 2"/>
          <p:cNvSpPr>
            <a:spLocks noGrp="1"/>
          </p:cNvSpPr>
          <p:nvPr>
            <p:ph idx="1"/>
          </p:nvPr>
        </p:nvSpPr>
        <p:spPr/>
        <p:txBody>
          <a:bodyPr/>
          <a:lstStyle/>
          <a:p>
            <a:r>
              <a:rPr lang="zh-CN" altLang="en-US" b="0" i="0" dirty="0">
                <a:effectLst/>
                <a:latin typeface="Courier New" panose="02070309020205020404" pitchFamily="49" charset="0"/>
              </a:rPr>
              <a:t>深度</a:t>
            </a:r>
            <a:r>
              <a:rPr lang="en-US" altLang="zh-CN" dirty="0">
                <a:latin typeface="Times New Roman" panose="02020603050405020304" pitchFamily="18" charset="0"/>
              </a:rPr>
              <a:t>Q</a:t>
            </a:r>
            <a:r>
              <a:rPr lang="zh-CN" altLang="en-US" dirty="0">
                <a:latin typeface="Times New Roman" panose="02020603050405020304" pitchFamily="18" charset="0"/>
              </a:rPr>
              <a:t>网络（</a:t>
            </a:r>
            <a:r>
              <a:rPr lang="en-US" altLang="zh-CN" dirty="0">
                <a:latin typeface="Times New Roman" panose="02020603050405020304" pitchFamily="18" charset="0"/>
              </a:rPr>
              <a:t>DQN</a:t>
            </a:r>
            <a:r>
              <a:rPr lang="zh-CN" altLang="en-US" dirty="0">
                <a:latin typeface="Times New Roman" panose="02020603050405020304" pitchFamily="18" charset="0"/>
              </a:rPr>
              <a:t>）</a:t>
            </a:r>
            <a:endParaRPr lang="en-US" altLang="zh-CN" dirty="0">
              <a:latin typeface="Times New Roman" panose="02020603050405020304" pitchFamily="18" charset="0"/>
            </a:endParaRPr>
          </a:p>
          <a:p>
            <a:pPr lvl="1"/>
            <a:r>
              <a:rPr lang="zh-CN" altLang="en-US" dirty="0">
                <a:latin typeface="Courier New" panose="02070309020205020404" pitchFamily="49" charset="0"/>
              </a:rPr>
              <a:t>算法流程：</a:t>
            </a:r>
            <a:br>
              <a:rPr lang="zh-CN" altLang="en-US" dirty="0"/>
            </a:b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27C45CD9-0508-4D1E-923D-4DFDAA610D19}" type="slidenum">
              <a:rPr lang="zh-CN" altLang="en-US" smtClean="0"/>
              <a:t>8</a:t>
            </a:fld>
            <a:endParaRPr lang="zh-CN" altLang="en-US"/>
          </a:p>
        </p:txBody>
      </p:sp>
      <p:pic>
        <p:nvPicPr>
          <p:cNvPr id="6" name="图片 5">
            <a:extLst>
              <a:ext uri="{FF2B5EF4-FFF2-40B4-BE49-F238E27FC236}">
                <a16:creationId xmlns:a16="http://schemas.microsoft.com/office/drawing/2014/main" id="{BC8D30E7-9C45-79AA-D44F-078EAEC72CD8}"/>
              </a:ext>
            </a:extLst>
          </p:cNvPr>
          <p:cNvPicPr>
            <a:picLocks noChangeAspect="1"/>
          </p:cNvPicPr>
          <p:nvPr/>
        </p:nvPicPr>
        <p:blipFill>
          <a:blip r:embed="rId2"/>
          <a:stretch>
            <a:fillRect/>
          </a:stretch>
        </p:blipFill>
        <p:spPr>
          <a:xfrm>
            <a:off x="3517733" y="2261077"/>
            <a:ext cx="4574140" cy="3345972"/>
          </a:xfrm>
          <a:prstGeom prst="rect">
            <a:avLst/>
          </a:prstGeom>
        </p:spPr>
      </p:pic>
    </p:spTree>
    <p:extLst>
      <p:ext uri="{BB962C8B-B14F-4D97-AF65-F5344CB8AC3E}">
        <p14:creationId xmlns:p14="http://schemas.microsoft.com/office/powerpoint/2010/main" val="423757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游戏环境说明</a:t>
            </a:r>
          </a:p>
        </p:txBody>
      </p:sp>
      <p:sp>
        <p:nvSpPr>
          <p:cNvPr id="3" name="内容占位符 2"/>
          <p:cNvSpPr>
            <a:spLocks noGrp="1"/>
          </p:cNvSpPr>
          <p:nvPr>
            <p:ph idx="1"/>
          </p:nvPr>
        </p:nvSpPr>
        <p:spPr/>
        <p:txBody>
          <a:bodyPr/>
          <a:lstStyle/>
          <a:p>
            <a:r>
              <a:rPr lang="en-US" altLang="zh-CN" b="0" i="0" dirty="0" err="1">
                <a:effectLst/>
                <a:latin typeface="Arial" panose="020B0604020202020204" pitchFamily="34" charset="0"/>
              </a:rPr>
              <a:t>Acrobot</a:t>
            </a:r>
            <a:endParaRPr lang="en-US" altLang="zh-CN" b="0" i="0" dirty="0">
              <a:effectLst/>
              <a:latin typeface="Arial" panose="020B0604020202020204" pitchFamily="34" charset="0"/>
            </a:endParaRPr>
          </a:p>
          <a:p>
            <a:pPr lvl="1"/>
            <a:r>
              <a:rPr lang="en-US" altLang="zh-CN" b="0" i="0" dirty="0" err="1">
                <a:effectLst/>
                <a:latin typeface="Times New Roman" panose="02020603050405020304" pitchFamily="18" charset="0"/>
              </a:rPr>
              <a:t>Acrobot</a:t>
            </a:r>
            <a:r>
              <a:rPr lang="en-US" altLang="zh-CN" b="0" i="0" dirty="0">
                <a:effectLst/>
                <a:latin typeface="Times New Roman" panose="02020603050405020304" pitchFamily="18" charset="0"/>
              </a:rPr>
              <a:t> </a:t>
            </a:r>
            <a:r>
              <a:rPr lang="zh-CN" altLang="en-US" b="0" i="0" dirty="0">
                <a:effectLst/>
                <a:latin typeface="Courier New" panose="02070309020205020404" pitchFamily="49" charset="0"/>
              </a:rPr>
              <a:t>环境中两根线性杆件连接形成链状结构，其中一端固定，两根杆件之间的关节为驱动关节。</a:t>
            </a:r>
            <a:endParaRPr lang="en-US" altLang="zh-CN" b="0" i="0" dirty="0">
              <a:effectLst/>
              <a:latin typeface="Courier New" panose="02070309020205020404" pitchFamily="49" charset="0"/>
            </a:endParaRPr>
          </a:p>
          <a:p>
            <a:pPr lvl="1"/>
            <a:r>
              <a:rPr lang="zh-CN" altLang="en-US" b="0" i="0" dirty="0">
                <a:effectLst/>
                <a:latin typeface="Courier New" panose="02070309020205020404" pitchFamily="49" charset="0"/>
              </a:rPr>
              <a:t>目标是通过对驱动关节施加扭矩，使得从初始下垂状态开始的线性链的自由端摆动到超过给定高度。</a:t>
            </a:r>
            <a:br>
              <a:rPr lang="zh-CN" altLang="en-US" dirty="0"/>
            </a:br>
            <a:endParaRPr lang="en-US" altLang="zh-CN" b="0" i="0" dirty="0">
              <a:effectLst/>
              <a:latin typeface="Times New Roman" panose="02020603050405020304" pitchFamily="18" charset="0"/>
            </a:endParaRPr>
          </a:p>
          <a:p>
            <a:pPr lvl="1"/>
            <a:endParaRPr lang="en-US" altLang="zh-CN" b="0" i="0" dirty="0">
              <a:effectLst/>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27C45CD9-0508-4D1E-923D-4DFDAA610D19}" type="slidenum">
              <a:rPr lang="zh-CN" altLang="en-US" smtClean="0"/>
              <a:t>9</a:t>
            </a:fld>
            <a:endParaRPr lang="zh-CN" altLang="en-US"/>
          </a:p>
        </p:txBody>
      </p:sp>
      <p:pic>
        <p:nvPicPr>
          <p:cNvPr id="6" name="图片 5">
            <a:extLst>
              <a:ext uri="{FF2B5EF4-FFF2-40B4-BE49-F238E27FC236}">
                <a16:creationId xmlns:a16="http://schemas.microsoft.com/office/drawing/2014/main" id="{1322E738-DFE7-146D-32F0-9BE2EB6EA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50" y="3337560"/>
            <a:ext cx="2717800" cy="2717800"/>
          </a:xfrm>
          <a:prstGeom prst="rect">
            <a:avLst/>
          </a:prstGeom>
        </p:spPr>
      </p:pic>
    </p:spTree>
    <p:extLst>
      <p:ext uri="{BB962C8B-B14F-4D97-AF65-F5344CB8AC3E}">
        <p14:creationId xmlns:p14="http://schemas.microsoft.com/office/powerpoint/2010/main" val="2634889771"/>
      </p:ext>
    </p:extLst>
  </p:cSld>
  <p:clrMapOvr>
    <a:masterClrMapping/>
  </p:clrMapOvr>
</p:sld>
</file>

<file path=ppt/theme/theme1.xml><?xml version="1.0" encoding="utf-8"?>
<a:theme xmlns:a="http://schemas.openxmlformats.org/drawingml/2006/main" name="Office 主题​​">
  <a:themeElements>
    <a:clrScheme name="teach">
      <a:dk1>
        <a:srgbClr val="11344A"/>
      </a:dk1>
      <a:lt1>
        <a:srgbClr val="E6F5FF"/>
      </a:lt1>
      <a:dk2>
        <a:srgbClr val="11344A"/>
      </a:dk2>
      <a:lt2>
        <a:srgbClr val="E6F5FF"/>
      </a:lt2>
      <a:accent1>
        <a:srgbClr val="115D8A"/>
      </a:accent1>
      <a:accent2>
        <a:srgbClr val="19B5CA"/>
      </a:accent2>
      <a:accent3>
        <a:srgbClr val="FFCA0F"/>
      </a:accent3>
      <a:accent4>
        <a:srgbClr val="D28527"/>
      </a:accent4>
      <a:accent5>
        <a:srgbClr val="CE2424"/>
      </a:accent5>
      <a:accent6>
        <a:srgbClr val="37990E"/>
      </a:accent6>
      <a:hlink>
        <a:srgbClr val="0563C1"/>
      </a:hlink>
      <a:folHlink>
        <a:srgbClr val="954F72"/>
      </a:folHlink>
    </a:clrScheme>
    <a:fontScheme name="teach">
      <a:majorFont>
        <a:latin typeface="Candara"/>
        <a:ea typeface="微软雅黑"/>
        <a:cs typeface=""/>
      </a:majorFont>
      <a:minorFont>
        <a:latin typeface="Candar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833</Words>
  <Application>Microsoft Office PowerPoint</Application>
  <PresentationFormat>宽屏</PresentationFormat>
  <Paragraphs>88</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等线</vt:lpstr>
      <vt:lpstr>Arial</vt:lpstr>
      <vt:lpstr>Candara</vt:lpstr>
      <vt:lpstr>Courier New</vt:lpstr>
      <vt:lpstr>Times New Roman</vt:lpstr>
      <vt:lpstr>Wingdings</vt:lpstr>
      <vt:lpstr>Office 主题​​</vt:lpstr>
      <vt:lpstr>综合实验： 基于强化学习的游戏决策实验</vt:lpstr>
      <vt:lpstr>实验目的</vt:lpstr>
      <vt:lpstr>实验原理</vt:lpstr>
      <vt:lpstr>实验原理</vt:lpstr>
      <vt:lpstr>实验原理</vt:lpstr>
      <vt:lpstr>实验原理</vt:lpstr>
      <vt:lpstr>实验原理</vt:lpstr>
      <vt:lpstr>实验原理</vt:lpstr>
      <vt:lpstr>游戏环境说明</vt:lpstr>
      <vt:lpstr>游戏环境说明</vt:lpstr>
      <vt:lpstr>游戏环境说明</vt:lpstr>
      <vt:lpstr>实验步骤</vt:lpstr>
      <vt:lpstr>实验步骤</vt:lpstr>
      <vt:lpstr>实验步骤</vt:lpstr>
      <vt:lpstr>实验要求与评分细则</vt:lpstr>
      <vt:lpstr>实验要求与评分细则</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教务处PPT模板001</dc:title>
  <dc:creator>现代教育技术中心</dc:creator>
  <cp:lastModifiedBy>浩涵 耿</cp:lastModifiedBy>
  <cp:revision>89</cp:revision>
  <dcterms:created xsi:type="dcterms:W3CDTF">2019-08-12T09:30:56Z</dcterms:created>
  <dcterms:modified xsi:type="dcterms:W3CDTF">2025-05-09T10:25:29Z</dcterms:modified>
</cp:coreProperties>
</file>